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A2_CED2BE5A.xml" ContentType="application/vnd.ms-powerpoint.comments+xml"/>
  <Override PartName="/ppt/notesSlides/notesSlide12.xml" ContentType="application/vnd.openxmlformats-officedocument.presentationml.notesSlide+xml"/>
  <Override PartName="/ppt/comments/modernComment_19A_F715F8C7.xml" ContentType="application/vnd.ms-powerpoint.comments+xml"/>
  <Override PartName="/ppt/notesSlides/notesSlide13.xml" ContentType="application/vnd.openxmlformats-officedocument.presentationml.notesSlide+xml"/>
  <Override PartName="/ppt/comments/modernComment_19D_7A71E073.xml" ContentType="application/vnd.ms-powerpoint.comment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A8_BC3B85F1.xml" ContentType="application/vnd.ms-powerpoint.comments+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3"/>
  </p:notesMasterIdLst>
  <p:sldIdLst>
    <p:sldId id="256" r:id="rId2"/>
    <p:sldId id="257" r:id="rId3"/>
    <p:sldId id="427" r:id="rId4"/>
    <p:sldId id="416" r:id="rId5"/>
    <p:sldId id="428" r:id="rId6"/>
    <p:sldId id="259" r:id="rId7"/>
    <p:sldId id="304" r:id="rId8"/>
    <p:sldId id="310" r:id="rId9"/>
    <p:sldId id="301" r:id="rId10"/>
    <p:sldId id="425" r:id="rId11"/>
    <p:sldId id="312" r:id="rId12"/>
    <p:sldId id="417" r:id="rId13"/>
    <p:sldId id="409" r:id="rId14"/>
    <p:sldId id="418" r:id="rId15"/>
    <p:sldId id="410" r:id="rId16"/>
    <p:sldId id="413" r:id="rId17"/>
    <p:sldId id="316" r:id="rId18"/>
    <p:sldId id="305" r:id="rId19"/>
    <p:sldId id="306" r:id="rId20"/>
    <p:sldId id="426" r:id="rId21"/>
    <p:sldId id="318" r:id="rId22"/>
    <p:sldId id="317" r:id="rId23"/>
    <p:sldId id="424" r:id="rId24"/>
    <p:sldId id="402" r:id="rId25"/>
    <p:sldId id="415" r:id="rId26"/>
    <p:sldId id="309" r:id="rId27"/>
    <p:sldId id="419" r:id="rId28"/>
    <p:sldId id="421" r:id="rId29"/>
    <p:sldId id="420" r:id="rId30"/>
    <p:sldId id="422" r:id="rId31"/>
    <p:sldId id="30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6FD136-D887-6A5A-F787-6E6C57186288}" name="Jessica Deegan" initials="JD" userId="S::Jessica.Deegan@ci.stpaul.mn.us::433e8804-4162-4e4b-9474-9c3a6ef178d0" providerId="AD"/>
  <p188:author id="{5FC7B23A-6ED0-5BA6-63C4-7B932708A101}" name="heather.royall@slcgov.com" initials="he" userId="S::urn:spo:guest#heather.royall@slcgov.com::" providerId="AD"/>
  <p188:author id="{F6E79D9D-C6FC-79F2-19BE-A4C478EF09CE}" name="Jessica Deegan" initials="JD" userId="c57f4d54719abfcf" providerId="Windows Live"/>
  <p188:author id="{D05D4DCC-1EAD-8D87-F730-EAD78CFE201A}" name="Royall, Heather" initials="HR" userId="S::heather.royall@slcgov.com::a25c48f7-b3a0-4fc4-b640-3aaba2691101" providerId="AD"/>
  <p188:author id="{43FF7EF6-0D31-2058-7277-AB5274FF2028}" name="Kayon Henderson" initials="KH" userId="S::Kayon.Henderson@tampagov.net::3bbb3838-7956-4367-9eee-b4828636c4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tson2163" initials="vw" lastIdx="1" clrIdx="0">
    <p:extLst>
      <p:ext uri="{19B8F6BF-5375-455C-9EA6-DF929625EA0E}">
        <p15:presenceInfo xmlns:p15="http://schemas.microsoft.com/office/powerpoint/2012/main" userId="watson2163" providerId="None"/>
      </p:ext>
    </p:extLst>
  </p:cmAuthor>
  <p:cmAuthor id="2" name="Marcy A. Esbjerg" initials="MAE" lastIdx="2" clrIdx="1">
    <p:extLst>
      <p:ext uri="{19B8F6BF-5375-455C-9EA6-DF929625EA0E}">
        <p15:presenceInfo xmlns:p15="http://schemas.microsoft.com/office/powerpoint/2012/main" userId="S::mesbjerg@pascocountyfl.net::30b77749-5bb3-4c5e-b10a-d2531573ba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72899" autoAdjust="0"/>
  </p:normalViewPr>
  <p:slideViewPr>
    <p:cSldViewPr snapToGrid="0">
      <p:cViewPr varScale="1">
        <p:scale>
          <a:sx n="45" d="100"/>
          <a:sy n="45" d="100"/>
        </p:scale>
        <p:origin x="42" y="273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Deegan" userId="433e8804-4162-4e4b-9474-9c3a6ef178d0" providerId="ADAL" clId="{9B443B4C-36C8-47EA-918C-636C597B0741}"/>
    <pc:docChg chg="">
      <pc:chgData name="Jessica Deegan" userId="433e8804-4162-4e4b-9474-9c3a6ef178d0" providerId="ADAL" clId="{9B443B4C-36C8-47EA-918C-636C597B0741}" dt="2024-06-05T16:58:59.653" v="7"/>
      <pc:docMkLst>
        <pc:docMk/>
      </pc:docMkLst>
      <pc:sldChg chg="delCm">
        <pc:chgData name="Jessica Deegan" userId="433e8804-4162-4e4b-9474-9c3a6ef178d0" providerId="ADAL" clId="{9B443B4C-36C8-47EA-918C-636C597B0741}" dt="2024-06-05T16:57:34.759" v="0"/>
        <pc:sldMkLst>
          <pc:docMk/>
          <pc:sldMk cId="0" sldId="259"/>
        </pc:sldMkLst>
        <pc:extLst>
          <p:ext xmlns:p="http://schemas.openxmlformats.org/presentationml/2006/main" uri="{D6D511B9-2390-475A-947B-AFAB55BFBCF1}">
            <pc226:cmChg xmlns:pc226="http://schemas.microsoft.com/office/powerpoint/2022/06/main/command" chg="del">
              <pc226:chgData name="Jessica Deegan" userId="433e8804-4162-4e4b-9474-9c3a6ef178d0" providerId="ADAL" clId="{9B443B4C-36C8-47EA-918C-636C597B0741}" dt="2024-06-05T16:57:34.759" v="0"/>
              <pc2:cmMkLst xmlns:pc2="http://schemas.microsoft.com/office/powerpoint/2019/9/main/command">
                <pc:docMk/>
                <pc:sldMk cId="0" sldId="259"/>
                <pc2:cmMk id="{29C5AFD7-6EA7-3849-93C9-68C90B4F56AF}"/>
              </pc2:cmMkLst>
            </pc226:cmChg>
          </p:ext>
        </pc:extLst>
      </pc:sldChg>
      <pc:sldChg chg="delCm">
        <pc:chgData name="Jessica Deegan" userId="433e8804-4162-4e4b-9474-9c3a6ef178d0" providerId="ADAL" clId="{9B443B4C-36C8-47EA-918C-636C597B0741}" dt="2024-06-05T16:57:59.359" v="2"/>
        <pc:sldMkLst>
          <pc:docMk/>
          <pc:sldMk cId="280918767" sldId="304"/>
        </pc:sldMkLst>
        <pc:extLst>
          <p:ext xmlns:p="http://schemas.openxmlformats.org/presentationml/2006/main" uri="{D6D511B9-2390-475A-947B-AFAB55BFBCF1}">
            <pc226:cmChg xmlns:pc226="http://schemas.microsoft.com/office/powerpoint/2022/06/main/command" chg="del">
              <pc226:chgData name="Jessica Deegan" userId="433e8804-4162-4e4b-9474-9c3a6ef178d0" providerId="ADAL" clId="{9B443B4C-36C8-47EA-918C-636C597B0741}" dt="2024-06-05T16:57:59.359" v="2"/>
              <pc2:cmMkLst xmlns:pc2="http://schemas.microsoft.com/office/powerpoint/2019/9/main/command">
                <pc:docMk/>
                <pc:sldMk cId="280918767" sldId="304"/>
                <pc2:cmMk id="{57BC0528-44C6-4C3F-BCCB-3651C9AE29D1}"/>
              </pc2:cmMkLst>
            </pc226:cmChg>
            <pc226:cmChg xmlns:pc226="http://schemas.microsoft.com/office/powerpoint/2022/06/main/command" chg="del">
              <pc226:chgData name="Jessica Deegan" userId="433e8804-4162-4e4b-9474-9c3a6ef178d0" providerId="ADAL" clId="{9B443B4C-36C8-47EA-918C-636C597B0741}" dt="2024-06-05T16:57:56.404" v="1"/>
              <pc2:cmMkLst xmlns:pc2="http://schemas.microsoft.com/office/powerpoint/2019/9/main/command">
                <pc:docMk/>
                <pc:sldMk cId="280918767" sldId="304"/>
                <pc2:cmMk id="{D062A770-3288-F24A-8A10-23C473028B5B}"/>
              </pc2:cmMkLst>
            </pc226:cmChg>
          </p:ext>
        </pc:extLst>
      </pc:sldChg>
      <pc:sldChg chg="delCm">
        <pc:chgData name="Jessica Deegan" userId="433e8804-4162-4e4b-9474-9c3a6ef178d0" providerId="ADAL" clId="{9B443B4C-36C8-47EA-918C-636C597B0741}" dt="2024-06-05T16:58:51.198" v="6"/>
        <pc:sldMkLst>
          <pc:docMk/>
          <pc:sldMk cId="127346943" sldId="305"/>
        </pc:sldMkLst>
        <pc:extLst>
          <p:ext xmlns:p="http://schemas.openxmlformats.org/presentationml/2006/main" uri="{D6D511B9-2390-475A-947B-AFAB55BFBCF1}">
            <pc226:cmChg xmlns:pc226="http://schemas.microsoft.com/office/powerpoint/2022/06/main/command" chg="del">
              <pc226:chgData name="Jessica Deegan" userId="433e8804-4162-4e4b-9474-9c3a6ef178d0" providerId="ADAL" clId="{9B443B4C-36C8-47EA-918C-636C597B0741}" dt="2024-06-05T16:58:51.198" v="6"/>
              <pc2:cmMkLst xmlns:pc2="http://schemas.microsoft.com/office/powerpoint/2019/9/main/command">
                <pc:docMk/>
                <pc:sldMk cId="127346943" sldId="305"/>
                <pc2:cmMk id="{DFA45B9B-F415-41B0-BE2A-C1D007F8B844}"/>
              </pc2:cmMkLst>
            </pc226:cmChg>
          </p:ext>
        </pc:extLst>
      </pc:sldChg>
      <pc:sldChg chg="delCm">
        <pc:chgData name="Jessica Deegan" userId="433e8804-4162-4e4b-9474-9c3a6ef178d0" providerId="ADAL" clId="{9B443B4C-36C8-47EA-918C-636C597B0741}" dt="2024-06-05T16:58:31.347" v="4"/>
        <pc:sldMkLst>
          <pc:docMk/>
          <pc:sldMk cId="4006126829" sldId="312"/>
        </pc:sldMkLst>
        <pc:extLst>
          <p:ext xmlns:p="http://schemas.openxmlformats.org/presentationml/2006/main" uri="{D6D511B9-2390-475A-947B-AFAB55BFBCF1}">
            <pc226:cmChg xmlns:pc226="http://schemas.microsoft.com/office/powerpoint/2022/06/main/command" chg="del">
              <pc226:chgData name="Jessica Deegan" userId="433e8804-4162-4e4b-9474-9c3a6ef178d0" providerId="ADAL" clId="{9B443B4C-36C8-47EA-918C-636C597B0741}" dt="2024-06-05T16:58:31.347" v="4"/>
              <pc2:cmMkLst xmlns:pc2="http://schemas.microsoft.com/office/powerpoint/2019/9/main/command">
                <pc:docMk/>
                <pc:sldMk cId="4006126829" sldId="312"/>
                <pc2:cmMk id="{D7DF9360-45D5-42FF-B018-F00BCE462537}"/>
              </pc2:cmMkLst>
            </pc226:cmChg>
          </p:ext>
        </pc:extLst>
      </pc:sldChg>
      <pc:sldChg chg="delCm">
        <pc:chgData name="Jessica Deegan" userId="433e8804-4162-4e4b-9474-9c3a6ef178d0" providerId="ADAL" clId="{9B443B4C-36C8-47EA-918C-636C597B0741}" dt="2024-06-05T16:58:41.637" v="5"/>
        <pc:sldMkLst>
          <pc:docMk/>
          <pc:sldMk cId="1885896866" sldId="316"/>
        </pc:sldMkLst>
        <pc:extLst>
          <p:ext xmlns:p="http://schemas.openxmlformats.org/presentationml/2006/main" uri="{D6D511B9-2390-475A-947B-AFAB55BFBCF1}">
            <pc226:cmChg xmlns:pc226="http://schemas.microsoft.com/office/powerpoint/2022/06/main/command" chg="del">
              <pc226:chgData name="Jessica Deegan" userId="433e8804-4162-4e4b-9474-9c3a6ef178d0" providerId="ADAL" clId="{9B443B4C-36C8-47EA-918C-636C597B0741}" dt="2024-06-05T16:58:41.637" v="5"/>
              <pc2:cmMkLst xmlns:pc2="http://schemas.microsoft.com/office/powerpoint/2019/9/main/command">
                <pc:docMk/>
                <pc:sldMk cId="1885896866" sldId="316"/>
                <pc2:cmMk id="{C5EE6354-4F47-394B-8547-2C345AF7C5A9}"/>
              </pc2:cmMkLst>
            </pc226:cmChg>
          </p:ext>
        </pc:extLst>
      </pc:sldChg>
      <pc:sldChg chg="delCm">
        <pc:chgData name="Jessica Deegan" userId="433e8804-4162-4e4b-9474-9c3a6ef178d0" providerId="ADAL" clId="{9B443B4C-36C8-47EA-918C-636C597B0741}" dt="2024-06-05T16:58:24.796" v="3"/>
        <pc:sldMkLst>
          <pc:docMk/>
          <pc:sldMk cId="2720862197" sldId="425"/>
        </pc:sldMkLst>
        <pc:extLst>
          <p:ext xmlns:p="http://schemas.openxmlformats.org/presentationml/2006/main" uri="{D6D511B9-2390-475A-947B-AFAB55BFBCF1}">
            <pc226:cmChg xmlns:pc226="http://schemas.microsoft.com/office/powerpoint/2022/06/main/command" chg="del">
              <pc226:chgData name="Jessica Deegan" userId="433e8804-4162-4e4b-9474-9c3a6ef178d0" providerId="ADAL" clId="{9B443B4C-36C8-47EA-918C-636C597B0741}" dt="2024-06-05T16:58:24.796" v="3"/>
              <pc2:cmMkLst xmlns:pc2="http://schemas.microsoft.com/office/powerpoint/2019/9/main/command">
                <pc:docMk/>
                <pc:sldMk cId="2720862197" sldId="425"/>
                <pc2:cmMk id="{339B4CF0-8E41-9A42-9C52-BEE0E641ED68}"/>
              </pc2:cmMkLst>
            </pc226:cmChg>
          </p:ext>
        </pc:extLst>
      </pc:sldChg>
      <pc:sldChg chg="delCm">
        <pc:chgData name="Jessica Deegan" userId="433e8804-4162-4e4b-9474-9c3a6ef178d0" providerId="ADAL" clId="{9B443B4C-36C8-47EA-918C-636C597B0741}" dt="2024-06-05T16:58:59.653" v="7"/>
        <pc:sldMkLst>
          <pc:docMk/>
          <pc:sldMk cId="1257787865" sldId="426"/>
        </pc:sldMkLst>
        <pc:extLst>
          <p:ext xmlns:p="http://schemas.openxmlformats.org/presentationml/2006/main" uri="{D6D511B9-2390-475A-947B-AFAB55BFBCF1}">
            <pc226:cmChg xmlns:pc226="http://schemas.microsoft.com/office/powerpoint/2022/06/main/command" chg="del">
              <pc226:chgData name="Jessica Deegan" userId="433e8804-4162-4e4b-9474-9c3a6ef178d0" providerId="ADAL" clId="{9B443B4C-36C8-47EA-918C-636C597B0741}" dt="2024-06-05T16:58:59.653" v="7"/>
              <pc2:cmMkLst xmlns:pc2="http://schemas.microsoft.com/office/powerpoint/2019/9/main/command">
                <pc:docMk/>
                <pc:sldMk cId="1257787865" sldId="426"/>
                <pc2:cmMk id="{B3D6CA66-DBE4-4184-90A5-DF1CEE69006C}"/>
              </pc2:cmMkLst>
            </pc226:cmChg>
          </p:ext>
        </pc:extLst>
      </pc:sldChg>
    </pc:docChg>
  </pc:docChgLst>
</pc:chgInfo>
</file>

<file path=ppt/comments/modernComment_19A_F715F8C7.xml><?xml version="1.0" encoding="utf-8"?>
<p188:cmLst xmlns:a="http://schemas.openxmlformats.org/drawingml/2006/main" xmlns:r="http://schemas.openxmlformats.org/officeDocument/2006/relationships" xmlns:p188="http://schemas.microsoft.com/office/powerpoint/2018/8/main">
  <p188:cm id="{EDCE41A5-0685-4B67-A4A6-67C46F845D2B}" authorId="{D05D4DCC-1EAD-8D87-F730-EAD78CFE201A}" status="resolved" created="2024-06-04T19:16:51.139" complete="100000">
    <pc:sldMkLst xmlns:pc="http://schemas.microsoft.com/office/powerpoint/2013/main/command">
      <pc:docMk/>
      <pc:sldMk cId="4145412295" sldId="410"/>
    </pc:sldMkLst>
    <p188:txBody>
      <a:bodyPr/>
      <a:lstStyle/>
      <a:p>
        <a:r>
          <a:rPr lang="en-US"/>
          <a:t>I took out the HUD specific language</a:t>
        </a:r>
      </a:p>
    </p188:txBody>
  </p188:cm>
</p188:cmLst>
</file>

<file path=ppt/comments/modernComment_19D_7A71E073.xml><?xml version="1.0" encoding="utf-8"?>
<p188:cmLst xmlns:a="http://schemas.openxmlformats.org/drawingml/2006/main" xmlns:r="http://schemas.openxmlformats.org/officeDocument/2006/relationships" xmlns:p188="http://schemas.microsoft.com/office/powerpoint/2018/8/main">
  <p188:cm id="{E414AEF5-B209-41BF-9995-E7EACE2568B3}" authorId="{D05D4DCC-1EAD-8D87-F730-EAD78CFE201A}" status="resolved" created="2024-06-04T19:18:48.784" complete="100000">
    <pc:sldMkLst xmlns:pc="http://schemas.microsoft.com/office/powerpoint/2013/main/command">
      <pc:docMk/>
      <pc:sldMk cId="2054283379" sldId="413"/>
    </pc:sldMkLst>
    <p188:replyLst>
      <p188:reply id="{C80EFC36-F808-4783-AD38-9450F131386C}" authorId="{CF6FD136-D887-6A5A-F787-6E6C57186288}" created="2024-06-04T21:00:04.464">
        <p188:txBody>
          <a:bodyPr/>
          <a:lstStyle/>
          <a:p>
            <a:r>
              <a:rPr lang="en-US"/>
              <a:t>Looks good</a:t>
            </a:r>
          </a:p>
        </p188:txBody>
      </p188:reply>
    </p188:replyLst>
    <p188:txBody>
      <a:bodyPr/>
      <a:lstStyle/>
      <a:p>
        <a:r>
          <a:rPr lang="en-US"/>
          <a:t>Made the language more from a Grantee/subrecipient perspective.</a:t>
        </a:r>
      </a:p>
    </p188:txBody>
  </p188:cm>
</p188:cmLst>
</file>

<file path=ppt/comments/modernComment_1A2_CED2BE5A.xml><?xml version="1.0" encoding="utf-8"?>
<p188:cmLst xmlns:a="http://schemas.openxmlformats.org/drawingml/2006/main" xmlns:r="http://schemas.openxmlformats.org/officeDocument/2006/relationships" xmlns:p188="http://schemas.microsoft.com/office/powerpoint/2018/8/main">
  <p188:cm id="{387A9315-FBA5-4A91-9C6C-595D2C96E20E}" authorId="{CF6FD136-D887-6A5A-F787-6E6C57186288}" status="resolved" created="2024-06-04T20:59:51.321" complete="100000">
    <ac:deMkLst xmlns:ac="http://schemas.microsoft.com/office/drawing/2013/main/command">
      <pc:docMk xmlns:pc="http://schemas.microsoft.com/office/powerpoint/2013/main/command"/>
      <pc:sldMk xmlns:pc="http://schemas.microsoft.com/office/powerpoint/2013/main/command" cId="3469917786" sldId="418"/>
      <ac:spMk id="3" creationId="{F8FE1997-4EF6-1938-3814-562D9923B98D}"/>
    </ac:deMkLst>
    <p188:txBody>
      <a:bodyPr/>
      <a:lstStyle/>
      <a:p>
        <a:r>
          <a:rPr lang="en-US"/>
          <a:t>Added reference to single audits, subgrantee instead of grantee</a:t>
        </a:r>
      </a:p>
    </p188:txBody>
  </p188:cm>
</p188:cmLst>
</file>

<file path=ppt/comments/modernComment_1A8_BC3B85F1.xml><?xml version="1.0" encoding="utf-8"?>
<p188:cmLst xmlns:a="http://schemas.openxmlformats.org/drawingml/2006/main" xmlns:r="http://schemas.openxmlformats.org/officeDocument/2006/relationships" xmlns:p188="http://schemas.microsoft.com/office/powerpoint/2018/8/main">
  <p188:cm id="{93E4D80D-0DA1-AC4F-BC5F-EDC63EFCEC10}" authorId="{F6E79D9D-C6FC-79F2-19BE-A4C478EF09CE}" status="resolved" created="2024-06-03T00:50:42.614" complete="100000">
    <ac:deMkLst xmlns:ac="http://schemas.microsoft.com/office/drawing/2013/main/command">
      <pc:docMk xmlns:pc="http://schemas.microsoft.com/office/powerpoint/2013/main/command"/>
      <pc:sldMk xmlns:pc="http://schemas.microsoft.com/office/powerpoint/2013/main/command" cId="3158017521" sldId="424"/>
      <ac:spMk id="2" creationId="{70E7D0FC-4633-9017-272E-CC71923CA82A}"/>
    </ac:deMkLst>
    <p188:replyLst>
      <p188:reply id="{A8CD93AB-5877-485D-9E32-C02C6724241D}" authorId="{D05D4DCC-1EAD-8D87-F730-EAD78CFE201A}" created="2024-06-04T19:22:37.121">
        <p188:txBody>
          <a:bodyPr/>
          <a:lstStyle/>
          <a:p>
            <a:r>
              <a:rPr lang="en-US"/>
              <a:t>Modified the language only slightly.</a:t>
            </a:r>
          </a:p>
        </p188:txBody>
      </p188:reply>
      <p188:reply id="{A839CAB9-6AD5-4A90-AA95-27A5833936E5}" authorId="{CF6FD136-D887-6A5A-F787-6E6C57186288}" created="2024-06-04T21:00:28.449">
        <p188:txBody>
          <a:bodyPr/>
          <a:lstStyle/>
          <a:p>
            <a:r>
              <a:rPr lang="en-US"/>
              <a:t>Looks good</a:t>
            </a:r>
          </a:p>
        </p188:txBody>
      </p188:reply>
      <p188:reply id="{2A61A84C-E18B-44E6-BD2A-D5191D12676A}" authorId="{CF6FD136-D887-6A5A-F787-6E6C57186288}" created="2024-06-04T21:54:25.545">
        <p188:txBody>
          <a:bodyPr/>
          <a:lstStyle/>
          <a:p>
            <a:r>
              <a:rPr lang="en-US"/>
              <a:t>Should we move this to the findings slide below - I like this overview</a:t>
            </a:r>
          </a:p>
        </p188:txBody>
      </p188:reply>
      <p188:reply id="{904E99C6-FA1B-4F9F-B707-781A23E71365}" authorId="{D05D4DCC-1EAD-8D87-F730-EAD78CFE201A}" created="2024-06-05T15:03:20.668">
        <p188:txBody>
          <a:bodyPr/>
          <a:lstStyle/>
          <a:p>
            <a:r>
              <a:rPr lang="en-US"/>
              <a:t>I agree! Moved.</a:t>
            </a:r>
          </a:p>
        </p188:txBody>
      </p188:reply>
    </p188:replyLst>
    <p188:txBody>
      <a:bodyPr/>
      <a:lstStyle/>
      <a:p>
        <a:r>
          <a:rPr lang="en-US"/>
          <a:t>This also seems valid for monitoring we do</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E3D47-3F7E-4436-84C8-C0138F0911E1}"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8608CF01-D2B0-45B5-AAB8-2BE13CFA6833}">
      <dgm:prSet phldrT="[Text]" custT="1"/>
      <dgm:spPr/>
      <dgm:t>
        <a:bodyPr/>
        <a:lstStyle/>
        <a:p>
          <a:r>
            <a:rPr lang="en-US" sz="1600" dirty="0"/>
            <a:t>Application Review, Risk Assessments, and Funding Determination</a:t>
          </a:r>
        </a:p>
      </dgm:t>
    </dgm:pt>
    <dgm:pt modelId="{33DE48C7-5F7A-4E37-BAE1-E4E751F2346B}" type="parTrans" cxnId="{459D8DCC-C4D8-447F-924B-B4308F545EB1}">
      <dgm:prSet/>
      <dgm:spPr/>
      <dgm:t>
        <a:bodyPr/>
        <a:lstStyle/>
        <a:p>
          <a:endParaRPr lang="en-US" sz="2400"/>
        </a:p>
      </dgm:t>
    </dgm:pt>
    <dgm:pt modelId="{39A3BF93-08E9-4D37-A16F-594C2F0E5E16}" type="sibTrans" cxnId="{459D8DCC-C4D8-447F-924B-B4308F545EB1}">
      <dgm:prSet/>
      <dgm:spPr/>
      <dgm:t>
        <a:bodyPr/>
        <a:lstStyle/>
        <a:p>
          <a:endParaRPr lang="en-US" sz="2400"/>
        </a:p>
      </dgm:t>
    </dgm:pt>
    <dgm:pt modelId="{743B038E-7512-4544-A7DD-E98F13D31549}">
      <dgm:prSet phldrT="[Text]" custT="1"/>
      <dgm:spPr/>
      <dgm:t>
        <a:bodyPr/>
        <a:lstStyle/>
        <a:p>
          <a:r>
            <a:rPr lang="en-US" sz="1600" dirty="0"/>
            <a:t>Written Agreement and Implementation</a:t>
          </a:r>
        </a:p>
      </dgm:t>
    </dgm:pt>
    <dgm:pt modelId="{3BBFEC99-3602-499A-AAC9-84D3BBC1E427}" type="parTrans" cxnId="{49AF265A-D42E-45AF-BFD9-BF351DAA2DD4}">
      <dgm:prSet/>
      <dgm:spPr/>
      <dgm:t>
        <a:bodyPr/>
        <a:lstStyle/>
        <a:p>
          <a:endParaRPr lang="en-US" sz="2400"/>
        </a:p>
      </dgm:t>
    </dgm:pt>
    <dgm:pt modelId="{FA928EFA-7285-44CF-9FC4-1B8F956966E0}" type="sibTrans" cxnId="{49AF265A-D42E-45AF-BFD9-BF351DAA2DD4}">
      <dgm:prSet/>
      <dgm:spPr/>
      <dgm:t>
        <a:bodyPr/>
        <a:lstStyle/>
        <a:p>
          <a:endParaRPr lang="en-US" sz="2400"/>
        </a:p>
      </dgm:t>
    </dgm:pt>
    <dgm:pt modelId="{CB4BBF70-7C8A-4A62-9EE1-E34F6935E4C9}">
      <dgm:prSet phldrT="[Text]" custT="1"/>
      <dgm:spPr/>
      <dgm:t>
        <a:bodyPr/>
        <a:lstStyle/>
        <a:p>
          <a:r>
            <a:rPr lang="en-US" sz="1600" dirty="0"/>
            <a:t>Ongoing Oversight, Risk Assessment, Monitoring and Technical Assistance</a:t>
          </a:r>
        </a:p>
      </dgm:t>
    </dgm:pt>
    <dgm:pt modelId="{8608643E-CD74-4902-9D37-60012F81F4AC}" type="parTrans" cxnId="{ACF17C81-6F07-45A6-8746-9E08428D033D}">
      <dgm:prSet/>
      <dgm:spPr/>
      <dgm:t>
        <a:bodyPr/>
        <a:lstStyle/>
        <a:p>
          <a:endParaRPr lang="en-US" sz="2400"/>
        </a:p>
      </dgm:t>
    </dgm:pt>
    <dgm:pt modelId="{D62F2023-AD4D-48BD-B091-0B4DF37FBF87}" type="sibTrans" cxnId="{ACF17C81-6F07-45A6-8746-9E08428D033D}">
      <dgm:prSet/>
      <dgm:spPr/>
      <dgm:t>
        <a:bodyPr/>
        <a:lstStyle/>
        <a:p>
          <a:endParaRPr lang="en-US" sz="2400"/>
        </a:p>
      </dgm:t>
    </dgm:pt>
    <dgm:pt modelId="{B9D3D0EB-0ED8-46CA-BCD0-520F5F8F0A00}">
      <dgm:prSet phldrT="[Text]" custT="1"/>
      <dgm:spPr/>
      <dgm:t>
        <a:bodyPr/>
        <a:lstStyle/>
        <a:p>
          <a:r>
            <a:rPr lang="en-US" sz="1600" dirty="0"/>
            <a:t>Project/Activity Closeout</a:t>
          </a:r>
        </a:p>
      </dgm:t>
    </dgm:pt>
    <dgm:pt modelId="{21F6A2BD-3524-4D7D-8015-DB86BCED82A0}" type="parTrans" cxnId="{81B23F00-93BC-48B9-958D-8784F0DD400A}">
      <dgm:prSet/>
      <dgm:spPr/>
      <dgm:t>
        <a:bodyPr/>
        <a:lstStyle/>
        <a:p>
          <a:endParaRPr lang="en-US" sz="2400"/>
        </a:p>
      </dgm:t>
    </dgm:pt>
    <dgm:pt modelId="{919D9AB6-0B03-4545-B8AA-915F2F9A3E92}" type="sibTrans" cxnId="{81B23F00-93BC-48B9-958D-8784F0DD400A}">
      <dgm:prSet/>
      <dgm:spPr/>
      <dgm:t>
        <a:bodyPr/>
        <a:lstStyle/>
        <a:p>
          <a:endParaRPr lang="en-US" sz="2400"/>
        </a:p>
      </dgm:t>
    </dgm:pt>
    <dgm:pt modelId="{6D0E1296-3057-4AD3-BA48-4ADA95078846}">
      <dgm:prSet phldrT="[Text]" custT="1"/>
      <dgm:spPr/>
      <dgm:t>
        <a:bodyPr/>
        <a:lstStyle/>
        <a:p>
          <a:r>
            <a:rPr lang="en-US" sz="1600" dirty="0"/>
            <a:t>Performance Review</a:t>
          </a:r>
        </a:p>
      </dgm:t>
    </dgm:pt>
    <dgm:pt modelId="{DF2B51D1-DFC1-47BA-BCEF-049571A1F91E}" type="parTrans" cxnId="{12E10E3E-23AC-4AF1-82E6-615896EB83F7}">
      <dgm:prSet/>
      <dgm:spPr/>
      <dgm:t>
        <a:bodyPr/>
        <a:lstStyle/>
        <a:p>
          <a:endParaRPr lang="en-US" sz="2400"/>
        </a:p>
      </dgm:t>
    </dgm:pt>
    <dgm:pt modelId="{43CFD5B8-D3F7-4B83-94CD-C5641B2F2306}" type="sibTrans" cxnId="{12E10E3E-23AC-4AF1-82E6-615896EB83F7}">
      <dgm:prSet/>
      <dgm:spPr/>
      <dgm:t>
        <a:bodyPr/>
        <a:lstStyle/>
        <a:p>
          <a:endParaRPr lang="en-US" sz="2400"/>
        </a:p>
      </dgm:t>
    </dgm:pt>
    <dgm:pt modelId="{21F4587E-BCCA-4582-8647-8F828008A74D}" type="pres">
      <dgm:prSet presAssocID="{251E3D47-3F7E-4436-84C8-C0138F0911E1}" presName="cycle" presStyleCnt="0">
        <dgm:presLayoutVars>
          <dgm:dir/>
          <dgm:resizeHandles val="exact"/>
        </dgm:presLayoutVars>
      </dgm:prSet>
      <dgm:spPr/>
    </dgm:pt>
    <dgm:pt modelId="{D01D3E93-3D16-416A-9404-C419EB05DC7E}" type="pres">
      <dgm:prSet presAssocID="{8608CF01-D2B0-45B5-AAB8-2BE13CFA6833}" presName="node" presStyleLbl="node1" presStyleIdx="0" presStyleCnt="5" custScaleX="111362" custRadScaleRad="100680" custRadScaleInc="21287">
        <dgm:presLayoutVars>
          <dgm:bulletEnabled val="1"/>
        </dgm:presLayoutVars>
      </dgm:prSet>
      <dgm:spPr/>
    </dgm:pt>
    <dgm:pt modelId="{BA8BD62F-53C7-4CAE-9E16-982A91B1B651}" type="pres">
      <dgm:prSet presAssocID="{8608CF01-D2B0-45B5-AAB8-2BE13CFA6833}" presName="spNode" presStyleCnt="0"/>
      <dgm:spPr/>
    </dgm:pt>
    <dgm:pt modelId="{C4D05C2E-09D8-4F7F-99B5-499ADCC71A15}" type="pres">
      <dgm:prSet presAssocID="{39A3BF93-08E9-4D37-A16F-594C2F0E5E16}" presName="sibTrans" presStyleLbl="sibTrans1D1" presStyleIdx="0" presStyleCnt="5"/>
      <dgm:spPr/>
    </dgm:pt>
    <dgm:pt modelId="{299CF902-FAE6-4872-90A5-472992825632}" type="pres">
      <dgm:prSet presAssocID="{743B038E-7512-4544-A7DD-E98F13D31549}" presName="node" presStyleLbl="node1" presStyleIdx="1" presStyleCnt="5" custScaleX="111733" custRadScaleRad="114377" custRadScaleInc="11405">
        <dgm:presLayoutVars>
          <dgm:bulletEnabled val="1"/>
        </dgm:presLayoutVars>
      </dgm:prSet>
      <dgm:spPr/>
    </dgm:pt>
    <dgm:pt modelId="{F848424E-E4A4-47CB-BC59-61B87625B177}" type="pres">
      <dgm:prSet presAssocID="{743B038E-7512-4544-A7DD-E98F13D31549}" presName="spNode" presStyleCnt="0"/>
      <dgm:spPr/>
    </dgm:pt>
    <dgm:pt modelId="{AC8F8513-8D34-4107-B83E-2F23DC0DC148}" type="pres">
      <dgm:prSet presAssocID="{FA928EFA-7285-44CF-9FC4-1B8F956966E0}" presName="sibTrans" presStyleLbl="sibTrans1D1" presStyleIdx="1" presStyleCnt="5"/>
      <dgm:spPr/>
    </dgm:pt>
    <dgm:pt modelId="{46C5DE87-B507-454C-84C6-DE45CE2853AA}" type="pres">
      <dgm:prSet presAssocID="{CB4BBF70-7C8A-4A62-9EE1-E34F6935E4C9}" presName="node" presStyleLbl="node1" presStyleIdx="2" presStyleCnt="5" custScaleX="111422" custScaleY="133102" custRadScaleRad="110625" custRadScaleInc="-60985">
        <dgm:presLayoutVars>
          <dgm:bulletEnabled val="1"/>
        </dgm:presLayoutVars>
      </dgm:prSet>
      <dgm:spPr/>
    </dgm:pt>
    <dgm:pt modelId="{1504BD2A-5B87-44F8-914D-AA02C091D452}" type="pres">
      <dgm:prSet presAssocID="{CB4BBF70-7C8A-4A62-9EE1-E34F6935E4C9}" presName="spNode" presStyleCnt="0"/>
      <dgm:spPr/>
    </dgm:pt>
    <dgm:pt modelId="{0525CD49-C9BC-45E1-B525-BB965252B640}" type="pres">
      <dgm:prSet presAssocID="{D62F2023-AD4D-48BD-B091-0B4DF37FBF87}" presName="sibTrans" presStyleLbl="sibTrans1D1" presStyleIdx="2" presStyleCnt="5"/>
      <dgm:spPr/>
    </dgm:pt>
    <dgm:pt modelId="{EB0052C5-9345-411A-80A6-729740AA4F77}" type="pres">
      <dgm:prSet presAssocID="{B9D3D0EB-0ED8-46CA-BCD0-520F5F8F0A00}" presName="node" presStyleLbl="node1" presStyleIdx="3" presStyleCnt="5" custScaleX="108361" custRadScaleRad="103718" custRadScaleInc="48057">
        <dgm:presLayoutVars>
          <dgm:bulletEnabled val="1"/>
        </dgm:presLayoutVars>
      </dgm:prSet>
      <dgm:spPr/>
    </dgm:pt>
    <dgm:pt modelId="{C7CA3652-9E43-4B88-8CB0-9B609A7B76A0}" type="pres">
      <dgm:prSet presAssocID="{B9D3D0EB-0ED8-46CA-BCD0-520F5F8F0A00}" presName="spNode" presStyleCnt="0"/>
      <dgm:spPr/>
    </dgm:pt>
    <dgm:pt modelId="{E237C707-8F0F-428C-A65C-2F51AF31A60E}" type="pres">
      <dgm:prSet presAssocID="{919D9AB6-0B03-4545-B8AA-915F2F9A3E92}" presName="sibTrans" presStyleLbl="sibTrans1D1" presStyleIdx="3" presStyleCnt="5"/>
      <dgm:spPr/>
    </dgm:pt>
    <dgm:pt modelId="{93C86AF2-3EFA-48C6-AEDF-26A7EFE69FEA}" type="pres">
      <dgm:prSet presAssocID="{6D0E1296-3057-4AD3-BA48-4ADA95078846}" presName="node" presStyleLbl="node1" presStyleIdx="4" presStyleCnt="5" custScaleX="113058" custRadScaleRad="99454" custRadScaleInc="4668">
        <dgm:presLayoutVars>
          <dgm:bulletEnabled val="1"/>
        </dgm:presLayoutVars>
      </dgm:prSet>
      <dgm:spPr/>
    </dgm:pt>
    <dgm:pt modelId="{92A9ED28-63B3-4BEF-88EA-C981D5C2B9DF}" type="pres">
      <dgm:prSet presAssocID="{6D0E1296-3057-4AD3-BA48-4ADA95078846}" presName="spNode" presStyleCnt="0"/>
      <dgm:spPr/>
    </dgm:pt>
    <dgm:pt modelId="{35881FC9-F06B-4E54-BCD2-E1C29DD042DE}" type="pres">
      <dgm:prSet presAssocID="{43CFD5B8-D3F7-4B83-94CD-C5641B2F2306}" presName="sibTrans" presStyleLbl="sibTrans1D1" presStyleIdx="4" presStyleCnt="5"/>
      <dgm:spPr/>
    </dgm:pt>
  </dgm:ptLst>
  <dgm:cxnLst>
    <dgm:cxn modelId="{81B23F00-93BC-48B9-958D-8784F0DD400A}" srcId="{251E3D47-3F7E-4436-84C8-C0138F0911E1}" destId="{B9D3D0EB-0ED8-46CA-BCD0-520F5F8F0A00}" srcOrd="3" destOrd="0" parTransId="{21F6A2BD-3524-4D7D-8015-DB86BCED82A0}" sibTransId="{919D9AB6-0B03-4545-B8AA-915F2F9A3E92}"/>
    <dgm:cxn modelId="{4271E41C-55EF-47A2-A47A-7BDD62E93572}" type="presOf" srcId="{8608CF01-D2B0-45B5-AAB8-2BE13CFA6833}" destId="{D01D3E93-3D16-416A-9404-C419EB05DC7E}" srcOrd="0" destOrd="0" presId="urn:microsoft.com/office/officeart/2005/8/layout/cycle5"/>
    <dgm:cxn modelId="{1340063A-4ABE-4109-BDB3-2C43DE5676D5}" type="presOf" srcId="{CB4BBF70-7C8A-4A62-9EE1-E34F6935E4C9}" destId="{46C5DE87-B507-454C-84C6-DE45CE2853AA}" srcOrd="0" destOrd="0" presId="urn:microsoft.com/office/officeart/2005/8/layout/cycle5"/>
    <dgm:cxn modelId="{12E10E3E-23AC-4AF1-82E6-615896EB83F7}" srcId="{251E3D47-3F7E-4436-84C8-C0138F0911E1}" destId="{6D0E1296-3057-4AD3-BA48-4ADA95078846}" srcOrd="4" destOrd="0" parTransId="{DF2B51D1-DFC1-47BA-BCEF-049571A1F91E}" sibTransId="{43CFD5B8-D3F7-4B83-94CD-C5641B2F2306}"/>
    <dgm:cxn modelId="{FE9E685C-4269-4AC2-B7E3-3E652C83D53F}" type="presOf" srcId="{D62F2023-AD4D-48BD-B091-0B4DF37FBF87}" destId="{0525CD49-C9BC-45E1-B525-BB965252B640}" srcOrd="0" destOrd="0" presId="urn:microsoft.com/office/officeart/2005/8/layout/cycle5"/>
    <dgm:cxn modelId="{3BF66B45-16DD-4FEE-9E06-B96784E5F31A}" type="presOf" srcId="{743B038E-7512-4544-A7DD-E98F13D31549}" destId="{299CF902-FAE6-4872-90A5-472992825632}" srcOrd="0" destOrd="0" presId="urn:microsoft.com/office/officeart/2005/8/layout/cycle5"/>
    <dgm:cxn modelId="{49AF265A-D42E-45AF-BFD9-BF351DAA2DD4}" srcId="{251E3D47-3F7E-4436-84C8-C0138F0911E1}" destId="{743B038E-7512-4544-A7DD-E98F13D31549}" srcOrd="1" destOrd="0" parTransId="{3BBFEC99-3602-499A-AAC9-84D3BBC1E427}" sibTransId="{FA928EFA-7285-44CF-9FC4-1B8F956966E0}"/>
    <dgm:cxn modelId="{ACF17C81-6F07-45A6-8746-9E08428D033D}" srcId="{251E3D47-3F7E-4436-84C8-C0138F0911E1}" destId="{CB4BBF70-7C8A-4A62-9EE1-E34F6935E4C9}" srcOrd="2" destOrd="0" parTransId="{8608643E-CD74-4902-9D37-60012F81F4AC}" sibTransId="{D62F2023-AD4D-48BD-B091-0B4DF37FBF87}"/>
    <dgm:cxn modelId="{CBC0DB87-2C16-4CDF-9E30-1921FD3C762E}" type="presOf" srcId="{FA928EFA-7285-44CF-9FC4-1B8F956966E0}" destId="{AC8F8513-8D34-4107-B83E-2F23DC0DC148}" srcOrd="0" destOrd="0" presId="urn:microsoft.com/office/officeart/2005/8/layout/cycle5"/>
    <dgm:cxn modelId="{0270F094-3C6E-4EB0-8C4D-F0C3DB2C8E9F}" type="presOf" srcId="{B9D3D0EB-0ED8-46CA-BCD0-520F5F8F0A00}" destId="{EB0052C5-9345-411A-80A6-729740AA4F77}" srcOrd="0" destOrd="0" presId="urn:microsoft.com/office/officeart/2005/8/layout/cycle5"/>
    <dgm:cxn modelId="{3B1441B2-C25A-4B7F-ABFC-4CF267379983}" type="presOf" srcId="{251E3D47-3F7E-4436-84C8-C0138F0911E1}" destId="{21F4587E-BCCA-4582-8647-8F828008A74D}" srcOrd="0" destOrd="0" presId="urn:microsoft.com/office/officeart/2005/8/layout/cycle5"/>
    <dgm:cxn modelId="{9C0852BF-A893-4711-9D11-AB04C2A9ADC2}" type="presOf" srcId="{43CFD5B8-D3F7-4B83-94CD-C5641B2F2306}" destId="{35881FC9-F06B-4E54-BCD2-E1C29DD042DE}" srcOrd="0" destOrd="0" presId="urn:microsoft.com/office/officeart/2005/8/layout/cycle5"/>
    <dgm:cxn modelId="{385525C3-C9CD-43EE-B844-F02D9EEB1A99}" type="presOf" srcId="{39A3BF93-08E9-4D37-A16F-594C2F0E5E16}" destId="{C4D05C2E-09D8-4F7F-99B5-499ADCC71A15}" srcOrd="0" destOrd="0" presId="urn:microsoft.com/office/officeart/2005/8/layout/cycle5"/>
    <dgm:cxn modelId="{459D8DCC-C4D8-447F-924B-B4308F545EB1}" srcId="{251E3D47-3F7E-4436-84C8-C0138F0911E1}" destId="{8608CF01-D2B0-45B5-AAB8-2BE13CFA6833}" srcOrd="0" destOrd="0" parTransId="{33DE48C7-5F7A-4E37-BAE1-E4E751F2346B}" sibTransId="{39A3BF93-08E9-4D37-A16F-594C2F0E5E16}"/>
    <dgm:cxn modelId="{FCF935F4-DD97-45FB-A749-9D4222853A4D}" type="presOf" srcId="{6D0E1296-3057-4AD3-BA48-4ADA95078846}" destId="{93C86AF2-3EFA-48C6-AEDF-26A7EFE69FEA}" srcOrd="0" destOrd="0" presId="urn:microsoft.com/office/officeart/2005/8/layout/cycle5"/>
    <dgm:cxn modelId="{F7295FFB-8501-4B83-A83C-7AD7720C5259}" type="presOf" srcId="{919D9AB6-0B03-4545-B8AA-915F2F9A3E92}" destId="{E237C707-8F0F-428C-A65C-2F51AF31A60E}" srcOrd="0" destOrd="0" presId="urn:microsoft.com/office/officeart/2005/8/layout/cycle5"/>
    <dgm:cxn modelId="{8074341D-A1EC-4569-B577-B348B910F4DF}" type="presParOf" srcId="{21F4587E-BCCA-4582-8647-8F828008A74D}" destId="{D01D3E93-3D16-416A-9404-C419EB05DC7E}" srcOrd="0" destOrd="0" presId="urn:microsoft.com/office/officeart/2005/8/layout/cycle5"/>
    <dgm:cxn modelId="{C443A951-E6CC-41A0-9C21-8E024AB2EED9}" type="presParOf" srcId="{21F4587E-BCCA-4582-8647-8F828008A74D}" destId="{BA8BD62F-53C7-4CAE-9E16-982A91B1B651}" srcOrd="1" destOrd="0" presId="urn:microsoft.com/office/officeart/2005/8/layout/cycle5"/>
    <dgm:cxn modelId="{CE73DFBD-B890-4EA4-B9FD-F68E304F37B0}" type="presParOf" srcId="{21F4587E-BCCA-4582-8647-8F828008A74D}" destId="{C4D05C2E-09D8-4F7F-99B5-499ADCC71A15}" srcOrd="2" destOrd="0" presId="urn:microsoft.com/office/officeart/2005/8/layout/cycle5"/>
    <dgm:cxn modelId="{2DE06685-AC8E-4782-8554-C2321D52E225}" type="presParOf" srcId="{21F4587E-BCCA-4582-8647-8F828008A74D}" destId="{299CF902-FAE6-4872-90A5-472992825632}" srcOrd="3" destOrd="0" presId="urn:microsoft.com/office/officeart/2005/8/layout/cycle5"/>
    <dgm:cxn modelId="{C681D4C3-A869-4098-BF10-920F058E5E37}" type="presParOf" srcId="{21F4587E-BCCA-4582-8647-8F828008A74D}" destId="{F848424E-E4A4-47CB-BC59-61B87625B177}" srcOrd="4" destOrd="0" presId="urn:microsoft.com/office/officeart/2005/8/layout/cycle5"/>
    <dgm:cxn modelId="{31416DA8-B9D2-4B57-ADDC-18513A5958B6}" type="presParOf" srcId="{21F4587E-BCCA-4582-8647-8F828008A74D}" destId="{AC8F8513-8D34-4107-B83E-2F23DC0DC148}" srcOrd="5" destOrd="0" presId="urn:microsoft.com/office/officeart/2005/8/layout/cycle5"/>
    <dgm:cxn modelId="{CD316657-5689-4094-829B-F542A13A372E}" type="presParOf" srcId="{21F4587E-BCCA-4582-8647-8F828008A74D}" destId="{46C5DE87-B507-454C-84C6-DE45CE2853AA}" srcOrd="6" destOrd="0" presId="urn:microsoft.com/office/officeart/2005/8/layout/cycle5"/>
    <dgm:cxn modelId="{69E971D3-544F-499B-8636-3AF9CC287617}" type="presParOf" srcId="{21F4587E-BCCA-4582-8647-8F828008A74D}" destId="{1504BD2A-5B87-44F8-914D-AA02C091D452}" srcOrd="7" destOrd="0" presId="urn:microsoft.com/office/officeart/2005/8/layout/cycle5"/>
    <dgm:cxn modelId="{E1151094-E2D0-4161-BCFA-DBDBFCE3367D}" type="presParOf" srcId="{21F4587E-BCCA-4582-8647-8F828008A74D}" destId="{0525CD49-C9BC-45E1-B525-BB965252B640}" srcOrd="8" destOrd="0" presId="urn:microsoft.com/office/officeart/2005/8/layout/cycle5"/>
    <dgm:cxn modelId="{AC004B8F-D423-4422-8225-6BFB20E5BD21}" type="presParOf" srcId="{21F4587E-BCCA-4582-8647-8F828008A74D}" destId="{EB0052C5-9345-411A-80A6-729740AA4F77}" srcOrd="9" destOrd="0" presId="urn:microsoft.com/office/officeart/2005/8/layout/cycle5"/>
    <dgm:cxn modelId="{C90721AF-874B-4B59-9C57-FD41379444F9}" type="presParOf" srcId="{21F4587E-BCCA-4582-8647-8F828008A74D}" destId="{C7CA3652-9E43-4B88-8CB0-9B609A7B76A0}" srcOrd="10" destOrd="0" presId="urn:microsoft.com/office/officeart/2005/8/layout/cycle5"/>
    <dgm:cxn modelId="{83206759-FB0B-4FD2-B55D-30B1512060F7}" type="presParOf" srcId="{21F4587E-BCCA-4582-8647-8F828008A74D}" destId="{E237C707-8F0F-428C-A65C-2F51AF31A60E}" srcOrd="11" destOrd="0" presId="urn:microsoft.com/office/officeart/2005/8/layout/cycle5"/>
    <dgm:cxn modelId="{9AAB250C-EF30-47F0-B6F1-972F6107620F}" type="presParOf" srcId="{21F4587E-BCCA-4582-8647-8F828008A74D}" destId="{93C86AF2-3EFA-48C6-AEDF-26A7EFE69FEA}" srcOrd="12" destOrd="0" presId="urn:microsoft.com/office/officeart/2005/8/layout/cycle5"/>
    <dgm:cxn modelId="{0CE92E41-7C70-4F0F-B7A7-586D3697DE4A}" type="presParOf" srcId="{21F4587E-BCCA-4582-8647-8F828008A74D}" destId="{92A9ED28-63B3-4BEF-88EA-C981D5C2B9DF}" srcOrd="13" destOrd="0" presId="urn:microsoft.com/office/officeart/2005/8/layout/cycle5"/>
    <dgm:cxn modelId="{9BAB3185-DE20-436A-9435-1B18B090CD9F}" type="presParOf" srcId="{21F4587E-BCCA-4582-8647-8F828008A74D}" destId="{35881FC9-F06B-4E54-BCD2-E1C29DD042D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8919B-B95B-4012-B802-E47C37FEDFE0}"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54B64BDB-1464-4CCE-A6BC-3C471B446CD8}">
      <dgm:prSet/>
      <dgm:spPr>
        <a:solidFill>
          <a:schemeClr val="accent2">
            <a:lumMod val="50000"/>
          </a:schemeClr>
        </a:solidFill>
      </dgm:spPr>
      <dgm:t>
        <a:bodyPr/>
        <a:lstStyle/>
        <a:p>
          <a:r>
            <a:rPr lang="en-US" dirty="0"/>
            <a:t>HUD’s monitoring checklists are always useful for self-monitoring.</a:t>
          </a:r>
        </a:p>
      </dgm:t>
    </dgm:pt>
    <dgm:pt modelId="{0A986131-1894-417A-B4D7-4E07DA838378}" type="parTrans" cxnId="{18B85769-5C06-4FDE-B882-AC6904EE8B47}">
      <dgm:prSet/>
      <dgm:spPr/>
      <dgm:t>
        <a:bodyPr/>
        <a:lstStyle/>
        <a:p>
          <a:endParaRPr lang="en-US"/>
        </a:p>
      </dgm:t>
    </dgm:pt>
    <dgm:pt modelId="{8B4BFF51-582B-44A9-8C77-504AE17AE7F2}" type="sibTrans" cxnId="{18B85769-5C06-4FDE-B882-AC6904EE8B47}">
      <dgm:prSet/>
      <dgm:spPr/>
      <dgm:t>
        <a:bodyPr/>
        <a:lstStyle/>
        <a:p>
          <a:endParaRPr lang="en-US"/>
        </a:p>
      </dgm:t>
    </dgm:pt>
    <dgm:pt modelId="{4F074FA1-4568-43C2-AD98-FA089C2B823A}">
      <dgm:prSet/>
      <dgm:spPr>
        <a:solidFill>
          <a:schemeClr val="accent2">
            <a:lumMod val="75000"/>
          </a:schemeClr>
        </a:solidFill>
      </dgm:spPr>
      <dgm:t>
        <a:bodyPr/>
        <a:lstStyle/>
        <a:p>
          <a:r>
            <a:rPr lang="en-US" dirty="0"/>
            <a:t>HUD expects grantees to conduct ongoing self-monitoring to identify potential issues prior to actual HUD monitoring. </a:t>
          </a:r>
        </a:p>
      </dgm:t>
    </dgm:pt>
    <dgm:pt modelId="{BE0514D1-0A8B-4A86-8E12-D14F50178801}" type="parTrans" cxnId="{6C3694D3-7D15-4726-930D-8ED3B68D25E0}">
      <dgm:prSet/>
      <dgm:spPr/>
      <dgm:t>
        <a:bodyPr/>
        <a:lstStyle/>
        <a:p>
          <a:endParaRPr lang="en-US"/>
        </a:p>
      </dgm:t>
    </dgm:pt>
    <dgm:pt modelId="{35430737-5970-4621-B658-2E2BB257E22E}" type="sibTrans" cxnId="{6C3694D3-7D15-4726-930D-8ED3B68D25E0}">
      <dgm:prSet/>
      <dgm:spPr/>
      <dgm:t>
        <a:bodyPr/>
        <a:lstStyle/>
        <a:p>
          <a:endParaRPr lang="en-US"/>
        </a:p>
      </dgm:t>
    </dgm:pt>
    <dgm:pt modelId="{7736BF79-71FC-4AB8-B642-1D75E1F38925}">
      <dgm:prSet/>
      <dgm:spPr>
        <a:solidFill>
          <a:schemeClr val="accent2">
            <a:lumMod val="60000"/>
            <a:lumOff val="40000"/>
          </a:schemeClr>
        </a:solidFill>
      </dgm:spPr>
      <dgm:t>
        <a:bodyPr/>
        <a:lstStyle/>
        <a:p>
          <a:r>
            <a:rPr lang="en-US" dirty="0"/>
            <a:t>This allows grantee to assess their own performance prior to findings and concerns.</a:t>
          </a:r>
        </a:p>
      </dgm:t>
    </dgm:pt>
    <dgm:pt modelId="{125EC2BC-1125-4C5E-88D9-CD20F8DD954A}" type="parTrans" cxnId="{80C1971E-B5B7-468C-AD9C-A08457284A15}">
      <dgm:prSet/>
      <dgm:spPr/>
      <dgm:t>
        <a:bodyPr/>
        <a:lstStyle/>
        <a:p>
          <a:endParaRPr lang="en-US"/>
        </a:p>
      </dgm:t>
    </dgm:pt>
    <dgm:pt modelId="{35B3605A-C07E-4B9F-A882-A4724CFF46CB}" type="sibTrans" cxnId="{80C1971E-B5B7-468C-AD9C-A08457284A15}">
      <dgm:prSet/>
      <dgm:spPr/>
      <dgm:t>
        <a:bodyPr/>
        <a:lstStyle/>
        <a:p>
          <a:endParaRPr lang="en-US"/>
        </a:p>
      </dgm:t>
    </dgm:pt>
    <dgm:pt modelId="{A16D14FA-F010-410A-9A80-D5885EF89964}">
      <dgm:prSet/>
      <dgm:spPr>
        <a:solidFill>
          <a:schemeClr val="accent2">
            <a:lumMod val="40000"/>
            <a:lumOff val="60000"/>
          </a:schemeClr>
        </a:solidFill>
      </dgm:spPr>
      <dgm:t>
        <a:bodyPr/>
        <a:lstStyle/>
        <a:p>
          <a:r>
            <a:rPr lang="en-US" dirty="0"/>
            <a:t>Resolve any miscommunication or misunderstanding</a:t>
          </a:r>
        </a:p>
      </dgm:t>
    </dgm:pt>
    <dgm:pt modelId="{7568E31F-33CC-465F-BDC3-F739A6EC6514}" type="parTrans" cxnId="{75DD560A-4513-44A0-9E6F-F28B30A05852}">
      <dgm:prSet/>
      <dgm:spPr/>
      <dgm:t>
        <a:bodyPr/>
        <a:lstStyle/>
        <a:p>
          <a:endParaRPr lang="en-US"/>
        </a:p>
      </dgm:t>
    </dgm:pt>
    <dgm:pt modelId="{CEE85B3E-E078-40EE-B063-C21EE52231DF}" type="sibTrans" cxnId="{75DD560A-4513-44A0-9E6F-F28B30A05852}">
      <dgm:prSet/>
      <dgm:spPr/>
      <dgm:t>
        <a:bodyPr/>
        <a:lstStyle/>
        <a:p>
          <a:endParaRPr lang="en-US"/>
        </a:p>
      </dgm:t>
    </dgm:pt>
    <dgm:pt modelId="{503A92E2-7787-4A7C-A63C-309775A34429}">
      <dgm:prSet/>
      <dgm:spPr>
        <a:solidFill>
          <a:schemeClr val="accent1">
            <a:lumMod val="60000"/>
            <a:lumOff val="40000"/>
          </a:schemeClr>
        </a:solidFill>
      </dgm:spPr>
      <dgm:t>
        <a:bodyPr/>
        <a:lstStyle/>
        <a:p>
          <a:r>
            <a:rPr lang="en-US" dirty="0"/>
            <a:t>Recognize the need for technical assistance and support.</a:t>
          </a:r>
        </a:p>
      </dgm:t>
    </dgm:pt>
    <dgm:pt modelId="{302D8541-8CDE-4C77-AA3D-FB32845529FC}" type="parTrans" cxnId="{8D9B6199-D07D-4EDD-AF3F-D13C9533F1CE}">
      <dgm:prSet/>
      <dgm:spPr/>
      <dgm:t>
        <a:bodyPr/>
        <a:lstStyle/>
        <a:p>
          <a:endParaRPr lang="en-US"/>
        </a:p>
      </dgm:t>
    </dgm:pt>
    <dgm:pt modelId="{766D4A53-45AD-478A-9FCE-0415A612B95E}" type="sibTrans" cxnId="{8D9B6199-D07D-4EDD-AF3F-D13C9533F1CE}">
      <dgm:prSet/>
      <dgm:spPr/>
      <dgm:t>
        <a:bodyPr/>
        <a:lstStyle/>
        <a:p>
          <a:endParaRPr lang="en-US"/>
        </a:p>
      </dgm:t>
    </dgm:pt>
    <dgm:pt modelId="{81C12C46-0579-46D3-BF7F-C4EEBA5697E1}" type="pres">
      <dgm:prSet presAssocID="{A068919B-B95B-4012-B802-E47C37FEDFE0}" presName="outerComposite" presStyleCnt="0">
        <dgm:presLayoutVars>
          <dgm:chMax val="5"/>
          <dgm:dir/>
          <dgm:resizeHandles val="exact"/>
        </dgm:presLayoutVars>
      </dgm:prSet>
      <dgm:spPr/>
    </dgm:pt>
    <dgm:pt modelId="{FF315934-7AC4-4F4E-B6AB-0A3DF7647DC6}" type="pres">
      <dgm:prSet presAssocID="{A068919B-B95B-4012-B802-E47C37FEDFE0}" presName="dummyMaxCanvas" presStyleCnt="0">
        <dgm:presLayoutVars/>
      </dgm:prSet>
      <dgm:spPr/>
    </dgm:pt>
    <dgm:pt modelId="{578E55F5-72E3-4D6F-A112-E5660E001104}" type="pres">
      <dgm:prSet presAssocID="{A068919B-B95B-4012-B802-E47C37FEDFE0}" presName="FiveNodes_1" presStyleLbl="node1" presStyleIdx="0" presStyleCnt="5">
        <dgm:presLayoutVars>
          <dgm:bulletEnabled val="1"/>
        </dgm:presLayoutVars>
      </dgm:prSet>
      <dgm:spPr/>
    </dgm:pt>
    <dgm:pt modelId="{C7B0759B-8686-4984-90E6-C8C984F4FDFB}" type="pres">
      <dgm:prSet presAssocID="{A068919B-B95B-4012-B802-E47C37FEDFE0}" presName="FiveNodes_2" presStyleLbl="node1" presStyleIdx="1" presStyleCnt="5">
        <dgm:presLayoutVars>
          <dgm:bulletEnabled val="1"/>
        </dgm:presLayoutVars>
      </dgm:prSet>
      <dgm:spPr/>
    </dgm:pt>
    <dgm:pt modelId="{8A1C411F-336E-4A91-98AA-94A79165A8D8}" type="pres">
      <dgm:prSet presAssocID="{A068919B-B95B-4012-B802-E47C37FEDFE0}" presName="FiveNodes_3" presStyleLbl="node1" presStyleIdx="2" presStyleCnt="5">
        <dgm:presLayoutVars>
          <dgm:bulletEnabled val="1"/>
        </dgm:presLayoutVars>
      </dgm:prSet>
      <dgm:spPr/>
    </dgm:pt>
    <dgm:pt modelId="{67C416CE-8F36-46C8-9AD1-F016FEBC93C1}" type="pres">
      <dgm:prSet presAssocID="{A068919B-B95B-4012-B802-E47C37FEDFE0}" presName="FiveNodes_4" presStyleLbl="node1" presStyleIdx="3" presStyleCnt="5">
        <dgm:presLayoutVars>
          <dgm:bulletEnabled val="1"/>
        </dgm:presLayoutVars>
      </dgm:prSet>
      <dgm:spPr/>
    </dgm:pt>
    <dgm:pt modelId="{CA05E376-CBAD-4C77-9F37-6365C384E25C}" type="pres">
      <dgm:prSet presAssocID="{A068919B-B95B-4012-B802-E47C37FEDFE0}" presName="FiveNodes_5" presStyleLbl="node1" presStyleIdx="4" presStyleCnt="5">
        <dgm:presLayoutVars>
          <dgm:bulletEnabled val="1"/>
        </dgm:presLayoutVars>
      </dgm:prSet>
      <dgm:spPr/>
    </dgm:pt>
    <dgm:pt modelId="{31D6F48B-5F90-47F1-9B7D-0B475B765EB1}" type="pres">
      <dgm:prSet presAssocID="{A068919B-B95B-4012-B802-E47C37FEDFE0}" presName="FiveConn_1-2" presStyleLbl="fgAccFollowNode1" presStyleIdx="0" presStyleCnt="4">
        <dgm:presLayoutVars>
          <dgm:bulletEnabled val="1"/>
        </dgm:presLayoutVars>
      </dgm:prSet>
      <dgm:spPr/>
    </dgm:pt>
    <dgm:pt modelId="{05A8C242-F1E8-44F6-879C-D6BB63A4D8C5}" type="pres">
      <dgm:prSet presAssocID="{A068919B-B95B-4012-B802-E47C37FEDFE0}" presName="FiveConn_2-3" presStyleLbl="fgAccFollowNode1" presStyleIdx="1" presStyleCnt="4">
        <dgm:presLayoutVars>
          <dgm:bulletEnabled val="1"/>
        </dgm:presLayoutVars>
      </dgm:prSet>
      <dgm:spPr/>
    </dgm:pt>
    <dgm:pt modelId="{34D2E2CD-FEE7-4CB8-8591-AC1B266BD99A}" type="pres">
      <dgm:prSet presAssocID="{A068919B-B95B-4012-B802-E47C37FEDFE0}" presName="FiveConn_3-4" presStyleLbl="fgAccFollowNode1" presStyleIdx="2" presStyleCnt="4">
        <dgm:presLayoutVars>
          <dgm:bulletEnabled val="1"/>
        </dgm:presLayoutVars>
      </dgm:prSet>
      <dgm:spPr/>
    </dgm:pt>
    <dgm:pt modelId="{E777F555-07B6-4BE7-8BBC-AB5AC0F3C7D8}" type="pres">
      <dgm:prSet presAssocID="{A068919B-B95B-4012-B802-E47C37FEDFE0}" presName="FiveConn_4-5" presStyleLbl="fgAccFollowNode1" presStyleIdx="3" presStyleCnt="4">
        <dgm:presLayoutVars>
          <dgm:bulletEnabled val="1"/>
        </dgm:presLayoutVars>
      </dgm:prSet>
      <dgm:spPr/>
    </dgm:pt>
    <dgm:pt modelId="{12C232D7-A818-43A6-86FA-955CF9D1CBE6}" type="pres">
      <dgm:prSet presAssocID="{A068919B-B95B-4012-B802-E47C37FEDFE0}" presName="FiveNodes_1_text" presStyleLbl="node1" presStyleIdx="4" presStyleCnt="5">
        <dgm:presLayoutVars>
          <dgm:bulletEnabled val="1"/>
        </dgm:presLayoutVars>
      </dgm:prSet>
      <dgm:spPr/>
    </dgm:pt>
    <dgm:pt modelId="{C884813A-36F5-49D5-B5FA-1E5C81D6A651}" type="pres">
      <dgm:prSet presAssocID="{A068919B-B95B-4012-B802-E47C37FEDFE0}" presName="FiveNodes_2_text" presStyleLbl="node1" presStyleIdx="4" presStyleCnt="5">
        <dgm:presLayoutVars>
          <dgm:bulletEnabled val="1"/>
        </dgm:presLayoutVars>
      </dgm:prSet>
      <dgm:spPr/>
    </dgm:pt>
    <dgm:pt modelId="{9C379A23-C8B4-4683-BA42-9BBDAEA14D6F}" type="pres">
      <dgm:prSet presAssocID="{A068919B-B95B-4012-B802-E47C37FEDFE0}" presName="FiveNodes_3_text" presStyleLbl="node1" presStyleIdx="4" presStyleCnt="5">
        <dgm:presLayoutVars>
          <dgm:bulletEnabled val="1"/>
        </dgm:presLayoutVars>
      </dgm:prSet>
      <dgm:spPr/>
    </dgm:pt>
    <dgm:pt modelId="{1C19BD52-501E-4034-A6F6-6B97B8E3FFC5}" type="pres">
      <dgm:prSet presAssocID="{A068919B-B95B-4012-B802-E47C37FEDFE0}" presName="FiveNodes_4_text" presStyleLbl="node1" presStyleIdx="4" presStyleCnt="5">
        <dgm:presLayoutVars>
          <dgm:bulletEnabled val="1"/>
        </dgm:presLayoutVars>
      </dgm:prSet>
      <dgm:spPr/>
    </dgm:pt>
    <dgm:pt modelId="{043DA0CE-D345-4FC0-A7F1-52FAC6992A60}" type="pres">
      <dgm:prSet presAssocID="{A068919B-B95B-4012-B802-E47C37FEDFE0}" presName="FiveNodes_5_text" presStyleLbl="node1" presStyleIdx="4" presStyleCnt="5">
        <dgm:presLayoutVars>
          <dgm:bulletEnabled val="1"/>
        </dgm:presLayoutVars>
      </dgm:prSet>
      <dgm:spPr/>
    </dgm:pt>
  </dgm:ptLst>
  <dgm:cxnLst>
    <dgm:cxn modelId="{C1069E00-C37D-448A-8582-9333771208B3}" type="presOf" srcId="{A16D14FA-F010-410A-9A80-D5885EF89964}" destId="{1C19BD52-501E-4034-A6F6-6B97B8E3FFC5}" srcOrd="1" destOrd="0" presId="urn:microsoft.com/office/officeart/2005/8/layout/vProcess5"/>
    <dgm:cxn modelId="{C7A27808-C3F5-4DB9-B2F0-1F740AAC8B4B}" type="presOf" srcId="{35430737-5970-4621-B658-2E2BB257E22E}" destId="{05A8C242-F1E8-44F6-879C-D6BB63A4D8C5}" srcOrd="0" destOrd="0" presId="urn:microsoft.com/office/officeart/2005/8/layout/vProcess5"/>
    <dgm:cxn modelId="{75DD560A-4513-44A0-9E6F-F28B30A05852}" srcId="{A068919B-B95B-4012-B802-E47C37FEDFE0}" destId="{A16D14FA-F010-410A-9A80-D5885EF89964}" srcOrd="3" destOrd="0" parTransId="{7568E31F-33CC-465F-BDC3-F739A6EC6514}" sibTransId="{CEE85B3E-E078-40EE-B063-C21EE52231DF}"/>
    <dgm:cxn modelId="{35F1C70F-BDF4-4E22-AD66-43CBC77D8E7A}" type="presOf" srcId="{A16D14FA-F010-410A-9A80-D5885EF89964}" destId="{67C416CE-8F36-46C8-9AD1-F016FEBC93C1}" srcOrd="0" destOrd="0" presId="urn:microsoft.com/office/officeart/2005/8/layout/vProcess5"/>
    <dgm:cxn modelId="{3376BB18-1152-448C-90EF-0EC2D03D2427}" type="presOf" srcId="{8B4BFF51-582B-44A9-8C77-504AE17AE7F2}" destId="{31D6F48B-5F90-47F1-9B7D-0B475B765EB1}" srcOrd="0" destOrd="0" presId="urn:microsoft.com/office/officeart/2005/8/layout/vProcess5"/>
    <dgm:cxn modelId="{80C1971E-B5B7-468C-AD9C-A08457284A15}" srcId="{A068919B-B95B-4012-B802-E47C37FEDFE0}" destId="{7736BF79-71FC-4AB8-B642-1D75E1F38925}" srcOrd="2" destOrd="0" parTransId="{125EC2BC-1125-4C5E-88D9-CD20F8DD954A}" sibTransId="{35B3605A-C07E-4B9F-A882-A4724CFF46CB}"/>
    <dgm:cxn modelId="{1B8CD935-5A2C-47EC-9669-80E8C6BDE4EA}" type="presOf" srcId="{7736BF79-71FC-4AB8-B642-1D75E1F38925}" destId="{8A1C411F-336E-4A91-98AA-94A79165A8D8}" srcOrd="0" destOrd="0" presId="urn:microsoft.com/office/officeart/2005/8/layout/vProcess5"/>
    <dgm:cxn modelId="{92443C3D-E5D3-4745-BC39-B3A9DF0C7D89}" type="presOf" srcId="{4F074FA1-4568-43C2-AD98-FA089C2B823A}" destId="{C7B0759B-8686-4984-90E6-C8C984F4FDFB}" srcOrd="0" destOrd="0" presId="urn:microsoft.com/office/officeart/2005/8/layout/vProcess5"/>
    <dgm:cxn modelId="{8DF88244-EB1F-4F20-90AF-297F9069261F}" type="presOf" srcId="{35B3605A-C07E-4B9F-A882-A4724CFF46CB}" destId="{34D2E2CD-FEE7-4CB8-8591-AC1B266BD99A}" srcOrd="0" destOrd="0" presId="urn:microsoft.com/office/officeart/2005/8/layout/vProcess5"/>
    <dgm:cxn modelId="{18B85769-5C06-4FDE-B882-AC6904EE8B47}" srcId="{A068919B-B95B-4012-B802-E47C37FEDFE0}" destId="{54B64BDB-1464-4CCE-A6BC-3C471B446CD8}" srcOrd="0" destOrd="0" parTransId="{0A986131-1894-417A-B4D7-4E07DA838378}" sibTransId="{8B4BFF51-582B-44A9-8C77-504AE17AE7F2}"/>
    <dgm:cxn modelId="{4FD2E46C-C668-4A79-852D-5026A9E91EA2}" type="presOf" srcId="{503A92E2-7787-4A7C-A63C-309775A34429}" destId="{043DA0CE-D345-4FC0-A7F1-52FAC6992A60}" srcOrd="1" destOrd="0" presId="urn:microsoft.com/office/officeart/2005/8/layout/vProcess5"/>
    <dgm:cxn modelId="{7092E557-D0F0-4FA5-B89D-2FC05A2A3490}" type="presOf" srcId="{54B64BDB-1464-4CCE-A6BC-3C471B446CD8}" destId="{12C232D7-A818-43A6-86FA-955CF9D1CBE6}" srcOrd="1" destOrd="0" presId="urn:microsoft.com/office/officeart/2005/8/layout/vProcess5"/>
    <dgm:cxn modelId="{8D9B6199-D07D-4EDD-AF3F-D13C9533F1CE}" srcId="{A068919B-B95B-4012-B802-E47C37FEDFE0}" destId="{503A92E2-7787-4A7C-A63C-309775A34429}" srcOrd="4" destOrd="0" parTransId="{302D8541-8CDE-4C77-AA3D-FB32845529FC}" sibTransId="{766D4A53-45AD-478A-9FCE-0415A612B95E}"/>
    <dgm:cxn modelId="{74148AAC-85DA-449A-9F7E-CE4FBCFA84ED}" type="presOf" srcId="{CEE85B3E-E078-40EE-B063-C21EE52231DF}" destId="{E777F555-07B6-4BE7-8BBC-AB5AC0F3C7D8}" srcOrd="0" destOrd="0" presId="urn:microsoft.com/office/officeart/2005/8/layout/vProcess5"/>
    <dgm:cxn modelId="{FD8712B5-1037-4560-B9C6-5CE89031B83B}" type="presOf" srcId="{4F074FA1-4568-43C2-AD98-FA089C2B823A}" destId="{C884813A-36F5-49D5-B5FA-1E5C81D6A651}" srcOrd="1" destOrd="0" presId="urn:microsoft.com/office/officeart/2005/8/layout/vProcess5"/>
    <dgm:cxn modelId="{6C3694D3-7D15-4726-930D-8ED3B68D25E0}" srcId="{A068919B-B95B-4012-B802-E47C37FEDFE0}" destId="{4F074FA1-4568-43C2-AD98-FA089C2B823A}" srcOrd="1" destOrd="0" parTransId="{BE0514D1-0A8B-4A86-8E12-D14F50178801}" sibTransId="{35430737-5970-4621-B658-2E2BB257E22E}"/>
    <dgm:cxn modelId="{EF854FD6-A62D-4411-93AA-5FDF8DB7B614}" type="presOf" srcId="{7736BF79-71FC-4AB8-B642-1D75E1F38925}" destId="{9C379A23-C8B4-4683-BA42-9BBDAEA14D6F}" srcOrd="1" destOrd="0" presId="urn:microsoft.com/office/officeart/2005/8/layout/vProcess5"/>
    <dgm:cxn modelId="{75E7CAE6-1139-4B8E-986D-6F8C794C0E98}" type="presOf" srcId="{54B64BDB-1464-4CCE-A6BC-3C471B446CD8}" destId="{578E55F5-72E3-4D6F-A112-E5660E001104}" srcOrd="0" destOrd="0" presId="urn:microsoft.com/office/officeart/2005/8/layout/vProcess5"/>
    <dgm:cxn modelId="{534477FE-9F32-4393-8E13-6878BB19BDF6}" type="presOf" srcId="{503A92E2-7787-4A7C-A63C-309775A34429}" destId="{CA05E376-CBAD-4C77-9F37-6365C384E25C}" srcOrd="0" destOrd="0" presId="urn:microsoft.com/office/officeart/2005/8/layout/vProcess5"/>
    <dgm:cxn modelId="{919BA4FE-3FB1-438E-9686-2C7C63E24B20}" type="presOf" srcId="{A068919B-B95B-4012-B802-E47C37FEDFE0}" destId="{81C12C46-0579-46D3-BF7F-C4EEBA5697E1}" srcOrd="0" destOrd="0" presId="urn:microsoft.com/office/officeart/2005/8/layout/vProcess5"/>
    <dgm:cxn modelId="{B39C7F59-92A3-4DDB-A1C4-F608764DEEA9}" type="presParOf" srcId="{81C12C46-0579-46D3-BF7F-C4EEBA5697E1}" destId="{FF315934-7AC4-4F4E-B6AB-0A3DF7647DC6}" srcOrd="0" destOrd="0" presId="urn:microsoft.com/office/officeart/2005/8/layout/vProcess5"/>
    <dgm:cxn modelId="{40FB3DB2-E90C-4FD5-8457-B48D4B8BBC0C}" type="presParOf" srcId="{81C12C46-0579-46D3-BF7F-C4EEBA5697E1}" destId="{578E55F5-72E3-4D6F-A112-E5660E001104}" srcOrd="1" destOrd="0" presId="urn:microsoft.com/office/officeart/2005/8/layout/vProcess5"/>
    <dgm:cxn modelId="{1885E559-043F-4D50-AAC3-815DB4960417}" type="presParOf" srcId="{81C12C46-0579-46D3-BF7F-C4EEBA5697E1}" destId="{C7B0759B-8686-4984-90E6-C8C984F4FDFB}" srcOrd="2" destOrd="0" presId="urn:microsoft.com/office/officeart/2005/8/layout/vProcess5"/>
    <dgm:cxn modelId="{B0345BAC-A63E-4C09-AFF7-C43C132A4347}" type="presParOf" srcId="{81C12C46-0579-46D3-BF7F-C4EEBA5697E1}" destId="{8A1C411F-336E-4A91-98AA-94A79165A8D8}" srcOrd="3" destOrd="0" presId="urn:microsoft.com/office/officeart/2005/8/layout/vProcess5"/>
    <dgm:cxn modelId="{139C69B9-2278-4BD8-91CE-F960B97BBE0A}" type="presParOf" srcId="{81C12C46-0579-46D3-BF7F-C4EEBA5697E1}" destId="{67C416CE-8F36-46C8-9AD1-F016FEBC93C1}" srcOrd="4" destOrd="0" presId="urn:microsoft.com/office/officeart/2005/8/layout/vProcess5"/>
    <dgm:cxn modelId="{18297741-D082-492C-A15F-357723FF3B76}" type="presParOf" srcId="{81C12C46-0579-46D3-BF7F-C4EEBA5697E1}" destId="{CA05E376-CBAD-4C77-9F37-6365C384E25C}" srcOrd="5" destOrd="0" presId="urn:microsoft.com/office/officeart/2005/8/layout/vProcess5"/>
    <dgm:cxn modelId="{26FBD75E-AC8B-48AD-BD9A-F7E1114BBA6D}" type="presParOf" srcId="{81C12C46-0579-46D3-BF7F-C4EEBA5697E1}" destId="{31D6F48B-5F90-47F1-9B7D-0B475B765EB1}" srcOrd="6" destOrd="0" presId="urn:microsoft.com/office/officeart/2005/8/layout/vProcess5"/>
    <dgm:cxn modelId="{B7CAE0F4-A49A-4608-8FD1-E396C9E03C33}" type="presParOf" srcId="{81C12C46-0579-46D3-BF7F-C4EEBA5697E1}" destId="{05A8C242-F1E8-44F6-879C-D6BB63A4D8C5}" srcOrd="7" destOrd="0" presId="urn:microsoft.com/office/officeart/2005/8/layout/vProcess5"/>
    <dgm:cxn modelId="{3237C741-C7C3-4729-9014-F9EAA32217DA}" type="presParOf" srcId="{81C12C46-0579-46D3-BF7F-C4EEBA5697E1}" destId="{34D2E2CD-FEE7-4CB8-8591-AC1B266BD99A}" srcOrd="8" destOrd="0" presId="urn:microsoft.com/office/officeart/2005/8/layout/vProcess5"/>
    <dgm:cxn modelId="{D8AC380C-2533-49C7-BC71-2E664A5212BE}" type="presParOf" srcId="{81C12C46-0579-46D3-BF7F-C4EEBA5697E1}" destId="{E777F555-07B6-4BE7-8BBC-AB5AC0F3C7D8}" srcOrd="9" destOrd="0" presId="urn:microsoft.com/office/officeart/2005/8/layout/vProcess5"/>
    <dgm:cxn modelId="{14CFEDF6-E9DA-4FFB-A9DA-6C6875A74414}" type="presParOf" srcId="{81C12C46-0579-46D3-BF7F-C4EEBA5697E1}" destId="{12C232D7-A818-43A6-86FA-955CF9D1CBE6}" srcOrd="10" destOrd="0" presId="urn:microsoft.com/office/officeart/2005/8/layout/vProcess5"/>
    <dgm:cxn modelId="{8B0A48BC-3464-4F25-843D-53CBB1239E36}" type="presParOf" srcId="{81C12C46-0579-46D3-BF7F-C4EEBA5697E1}" destId="{C884813A-36F5-49D5-B5FA-1E5C81D6A651}" srcOrd="11" destOrd="0" presId="urn:microsoft.com/office/officeart/2005/8/layout/vProcess5"/>
    <dgm:cxn modelId="{723A18F7-31B2-4E5E-A1FF-C707DA733212}" type="presParOf" srcId="{81C12C46-0579-46D3-BF7F-C4EEBA5697E1}" destId="{9C379A23-C8B4-4683-BA42-9BBDAEA14D6F}" srcOrd="12" destOrd="0" presId="urn:microsoft.com/office/officeart/2005/8/layout/vProcess5"/>
    <dgm:cxn modelId="{2133D71D-0123-40E5-B565-206475E203AC}" type="presParOf" srcId="{81C12C46-0579-46D3-BF7F-C4EEBA5697E1}" destId="{1C19BD52-501E-4034-A6F6-6B97B8E3FFC5}" srcOrd="13" destOrd="0" presId="urn:microsoft.com/office/officeart/2005/8/layout/vProcess5"/>
    <dgm:cxn modelId="{2B489543-99BB-41B0-905D-35CD94FA1E5C}" type="presParOf" srcId="{81C12C46-0579-46D3-BF7F-C4EEBA5697E1}" destId="{043DA0CE-D345-4FC0-A7F1-52FAC6992A6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A334E-CD5B-4BC4-ADCC-61E2771059F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DECE907D-E367-43EE-85E3-6DDD71986F24}">
      <dgm:prSet/>
      <dgm:spPr>
        <a:solidFill>
          <a:schemeClr val="accent2">
            <a:lumMod val="75000"/>
          </a:schemeClr>
        </a:solidFill>
      </dgm:spPr>
      <dgm:t>
        <a:bodyPr/>
        <a:lstStyle/>
        <a:p>
          <a:r>
            <a:rPr lang="en-US" b="0" i="0" dirty="0"/>
            <a:t>Notification Letter</a:t>
          </a:r>
          <a:endParaRPr lang="en-US" dirty="0"/>
        </a:p>
      </dgm:t>
    </dgm:pt>
    <dgm:pt modelId="{6B1FB4F1-AD9D-4BAF-934D-B48EC31BFD77}" type="parTrans" cxnId="{FE718461-136D-4C43-B079-D65913CCCC51}">
      <dgm:prSet/>
      <dgm:spPr/>
      <dgm:t>
        <a:bodyPr/>
        <a:lstStyle/>
        <a:p>
          <a:endParaRPr lang="en-US"/>
        </a:p>
      </dgm:t>
    </dgm:pt>
    <dgm:pt modelId="{B952C137-219D-4996-B821-A940C7AA037B}" type="sibTrans" cxnId="{FE718461-136D-4C43-B079-D65913CCCC51}">
      <dgm:prSet/>
      <dgm:spPr/>
      <dgm:t>
        <a:bodyPr/>
        <a:lstStyle/>
        <a:p>
          <a:endParaRPr lang="en-US"/>
        </a:p>
      </dgm:t>
    </dgm:pt>
    <dgm:pt modelId="{18AB2DE3-01F5-4655-83EA-59A6B4605FED}">
      <dgm:prSet/>
      <dgm:spPr/>
      <dgm:t>
        <a:bodyPr/>
        <a:lstStyle/>
        <a:p>
          <a:r>
            <a:rPr lang="en-US" b="0" i="0"/>
            <a:t>Form letter stating the time and date of monitoring visit</a:t>
          </a:r>
          <a:endParaRPr lang="en-US"/>
        </a:p>
      </dgm:t>
    </dgm:pt>
    <dgm:pt modelId="{F6117244-4C80-4599-93E2-86A5A5FFE076}" type="parTrans" cxnId="{267EDB21-3EE5-403E-9A78-388A72B8BC28}">
      <dgm:prSet/>
      <dgm:spPr/>
      <dgm:t>
        <a:bodyPr/>
        <a:lstStyle/>
        <a:p>
          <a:endParaRPr lang="en-US"/>
        </a:p>
      </dgm:t>
    </dgm:pt>
    <dgm:pt modelId="{EE7E6329-DBCF-4729-9C74-7180BCF1FBED}" type="sibTrans" cxnId="{267EDB21-3EE5-403E-9A78-388A72B8BC28}">
      <dgm:prSet/>
      <dgm:spPr/>
      <dgm:t>
        <a:bodyPr/>
        <a:lstStyle/>
        <a:p>
          <a:endParaRPr lang="en-US"/>
        </a:p>
      </dgm:t>
    </dgm:pt>
    <dgm:pt modelId="{46A5778F-7A2F-4C26-B545-1784869D383E}">
      <dgm:prSet/>
      <dgm:spPr/>
      <dgm:t>
        <a:bodyPr/>
        <a:lstStyle/>
        <a:p>
          <a:r>
            <a:rPr lang="en-US" b="0" i="0"/>
            <a:t>Information that will be reviewed</a:t>
          </a:r>
          <a:endParaRPr lang="en-US"/>
        </a:p>
      </dgm:t>
    </dgm:pt>
    <dgm:pt modelId="{2C3BAAF9-EC2D-469E-ACC9-2AA2F9E5419A}" type="parTrans" cxnId="{677ED7DE-3579-4F66-96AC-E6CDFEC84D4A}">
      <dgm:prSet/>
      <dgm:spPr/>
      <dgm:t>
        <a:bodyPr/>
        <a:lstStyle/>
        <a:p>
          <a:endParaRPr lang="en-US"/>
        </a:p>
      </dgm:t>
    </dgm:pt>
    <dgm:pt modelId="{4C8AE3A6-2E28-4F69-B586-5033CECEC7CC}" type="sibTrans" cxnId="{677ED7DE-3579-4F66-96AC-E6CDFEC84D4A}">
      <dgm:prSet/>
      <dgm:spPr/>
      <dgm:t>
        <a:bodyPr/>
        <a:lstStyle/>
        <a:p>
          <a:endParaRPr lang="en-US"/>
        </a:p>
      </dgm:t>
    </dgm:pt>
    <dgm:pt modelId="{4FB53AE6-1863-4F36-A7C7-F0A925D18D74}">
      <dgm:prSet/>
      <dgm:spPr/>
      <dgm:t>
        <a:bodyPr/>
        <a:lstStyle/>
        <a:p>
          <a:r>
            <a:rPr lang="en-US" b="0" i="0" dirty="0"/>
            <a:t>Members of staff that should be available</a:t>
          </a:r>
          <a:endParaRPr lang="en-US" dirty="0"/>
        </a:p>
      </dgm:t>
    </dgm:pt>
    <dgm:pt modelId="{927A23AA-6EA8-4945-8CDE-6E323E47F5CD}" type="parTrans" cxnId="{F2F70B4B-6657-4188-A7BA-101BF1D5D711}">
      <dgm:prSet/>
      <dgm:spPr/>
      <dgm:t>
        <a:bodyPr/>
        <a:lstStyle/>
        <a:p>
          <a:endParaRPr lang="en-US"/>
        </a:p>
      </dgm:t>
    </dgm:pt>
    <dgm:pt modelId="{A7B4775E-35AF-4F46-9A4A-F54D69D1A470}" type="sibTrans" cxnId="{F2F70B4B-6657-4188-A7BA-101BF1D5D711}">
      <dgm:prSet/>
      <dgm:spPr/>
      <dgm:t>
        <a:bodyPr/>
        <a:lstStyle/>
        <a:p>
          <a:endParaRPr lang="en-US"/>
        </a:p>
      </dgm:t>
    </dgm:pt>
    <dgm:pt modelId="{0C1F17BE-CA27-4A28-9708-7C3E4AA8080B}">
      <dgm:prSet/>
      <dgm:spPr>
        <a:solidFill>
          <a:schemeClr val="accent2">
            <a:lumMod val="75000"/>
          </a:schemeClr>
        </a:solidFill>
      </dgm:spPr>
      <dgm:t>
        <a:bodyPr/>
        <a:lstStyle/>
        <a:p>
          <a:r>
            <a:rPr lang="en-US" b="0" i="0" dirty="0"/>
            <a:t>Entrance Interview</a:t>
          </a:r>
          <a:endParaRPr lang="en-US" dirty="0"/>
        </a:p>
      </dgm:t>
    </dgm:pt>
    <dgm:pt modelId="{F5BB91A9-59E0-42A6-8007-E45A49E3B435}" type="parTrans" cxnId="{C2B92AE0-3B37-48E3-AD08-351B87FD015C}">
      <dgm:prSet/>
      <dgm:spPr/>
      <dgm:t>
        <a:bodyPr/>
        <a:lstStyle/>
        <a:p>
          <a:endParaRPr lang="en-US"/>
        </a:p>
      </dgm:t>
    </dgm:pt>
    <dgm:pt modelId="{08E76B57-4236-4E4E-BA1A-AA58F0258E60}" type="sibTrans" cxnId="{C2B92AE0-3B37-48E3-AD08-351B87FD015C}">
      <dgm:prSet/>
      <dgm:spPr/>
      <dgm:t>
        <a:bodyPr/>
        <a:lstStyle/>
        <a:p>
          <a:endParaRPr lang="en-US"/>
        </a:p>
      </dgm:t>
    </dgm:pt>
    <dgm:pt modelId="{370B290A-4F31-415D-B20D-47AC80D6FD5A}">
      <dgm:prSet/>
      <dgm:spPr/>
      <dgm:t>
        <a:bodyPr/>
        <a:lstStyle/>
        <a:p>
          <a:r>
            <a:rPr lang="en-US" b="0" i="0"/>
            <a:t>Meet with the appropriate staff members</a:t>
          </a:r>
          <a:endParaRPr lang="en-US"/>
        </a:p>
      </dgm:t>
    </dgm:pt>
    <dgm:pt modelId="{A2DAAC66-D33B-4842-8E28-00340935041B}" type="parTrans" cxnId="{380AAEF3-7692-4D0B-98C3-75667B4D90CF}">
      <dgm:prSet/>
      <dgm:spPr/>
      <dgm:t>
        <a:bodyPr/>
        <a:lstStyle/>
        <a:p>
          <a:endParaRPr lang="en-US"/>
        </a:p>
      </dgm:t>
    </dgm:pt>
    <dgm:pt modelId="{B7F31764-FC19-49DF-8FEE-12B096062034}" type="sibTrans" cxnId="{380AAEF3-7692-4D0B-98C3-75667B4D90CF}">
      <dgm:prSet/>
      <dgm:spPr/>
      <dgm:t>
        <a:bodyPr/>
        <a:lstStyle/>
        <a:p>
          <a:endParaRPr lang="en-US"/>
        </a:p>
      </dgm:t>
    </dgm:pt>
    <dgm:pt modelId="{96BF526D-E083-456B-9A5D-012312B2507E}">
      <dgm:prSet/>
      <dgm:spPr/>
      <dgm:t>
        <a:bodyPr/>
        <a:lstStyle/>
        <a:p>
          <a:r>
            <a:rPr lang="en-US" b="0" i="0"/>
            <a:t>Explain the purpose of the monitoring</a:t>
          </a:r>
          <a:endParaRPr lang="en-US"/>
        </a:p>
      </dgm:t>
    </dgm:pt>
    <dgm:pt modelId="{980F626D-0DC5-4854-BD2F-5BECDA241F69}" type="parTrans" cxnId="{1E4506E3-96EF-41D1-8BD8-68EDA847C6FA}">
      <dgm:prSet/>
      <dgm:spPr/>
      <dgm:t>
        <a:bodyPr/>
        <a:lstStyle/>
        <a:p>
          <a:endParaRPr lang="en-US"/>
        </a:p>
      </dgm:t>
    </dgm:pt>
    <dgm:pt modelId="{D950DD3A-B250-4E5D-A676-EE9A4656FEFB}" type="sibTrans" cxnId="{1E4506E3-96EF-41D1-8BD8-68EDA847C6FA}">
      <dgm:prSet/>
      <dgm:spPr/>
      <dgm:t>
        <a:bodyPr/>
        <a:lstStyle/>
        <a:p>
          <a:endParaRPr lang="en-US"/>
        </a:p>
      </dgm:t>
    </dgm:pt>
    <dgm:pt modelId="{65EC4E03-6F13-4F6B-AF1A-DCEA91301216}">
      <dgm:prSet/>
      <dgm:spPr/>
      <dgm:t>
        <a:bodyPr/>
        <a:lstStyle/>
        <a:p>
          <a:r>
            <a:rPr lang="en-US" b="0" i="0"/>
            <a:t>Request files to be reviewed</a:t>
          </a:r>
          <a:endParaRPr lang="en-US"/>
        </a:p>
      </dgm:t>
    </dgm:pt>
    <dgm:pt modelId="{FFCDBCCE-D48E-4DD9-AB57-945AC71942BC}" type="parTrans" cxnId="{AC5FB79E-655E-4EFD-8670-9485FCBCB6A5}">
      <dgm:prSet/>
      <dgm:spPr/>
      <dgm:t>
        <a:bodyPr/>
        <a:lstStyle/>
        <a:p>
          <a:endParaRPr lang="en-US"/>
        </a:p>
      </dgm:t>
    </dgm:pt>
    <dgm:pt modelId="{153F22A0-293A-4CDB-B375-84681AFA0E6D}" type="sibTrans" cxnId="{AC5FB79E-655E-4EFD-8670-9485FCBCB6A5}">
      <dgm:prSet/>
      <dgm:spPr/>
      <dgm:t>
        <a:bodyPr/>
        <a:lstStyle/>
        <a:p>
          <a:endParaRPr lang="en-US"/>
        </a:p>
      </dgm:t>
    </dgm:pt>
    <dgm:pt modelId="{E227F950-38B0-4EAB-8D7C-7C8CF5E75DB9}">
      <dgm:prSet/>
      <dgm:spPr>
        <a:solidFill>
          <a:schemeClr val="accent2">
            <a:lumMod val="75000"/>
          </a:schemeClr>
        </a:solidFill>
      </dgm:spPr>
      <dgm:t>
        <a:bodyPr/>
        <a:lstStyle/>
        <a:p>
          <a:r>
            <a:rPr lang="en-US" b="0" i="0" dirty="0"/>
            <a:t>Monitoring Report/ Closeout</a:t>
          </a:r>
          <a:endParaRPr lang="en-US" dirty="0"/>
        </a:p>
      </dgm:t>
    </dgm:pt>
    <dgm:pt modelId="{33A54B3D-D885-429B-AA82-38F41109C7FF}" type="parTrans" cxnId="{CDD2079C-DA14-4477-AB67-38B8D3A89E4C}">
      <dgm:prSet/>
      <dgm:spPr/>
      <dgm:t>
        <a:bodyPr/>
        <a:lstStyle/>
        <a:p>
          <a:endParaRPr lang="en-US"/>
        </a:p>
      </dgm:t>
    </dgm:pt>
    <dgm:pt modelId="{C91CEFAC-2568-4D2B-B968-27411B34F991}" type="sibTrans" cxnId="{CDD2079C-DA14-4477-AB67-38B8D3A89E4C}">
      <dgm:prSet/>
      <dgm:spPr/>
      <dgm:t>
        <a:bodyPr/>
        <a:lstStyle/>
        <a:p>
          <a:endParaRPr lang="en-US"/>
        </a:p>
      </dgm:t>
    </dgm:pt>
    <dgm:pt modelId="{DD64FA4C-D067-49FB-897A-BD1F84DF3993}">
      <dgm:prSet/>
      <dgm:spPr/>
      <dgm:t>
        <a:bodyPr/>
        <a:lstStyle/>
        <a:p>
          <a:r>
            <a:rPr lang="en-US" dirty="0"/>
            <a:t>Sends final monitoring report including findings and concerns</a:t>
          </a:r>
        </a:p>
      </dgm:t>
    </dgm:pt>
    <dgm:pt modelId="{5DF3FF92-E377-437C-92BD-7A7FB912BE46}" type="parTrans" cxnId="{99AC9CC1-8DA6-4181-83AA-FC7A11E57AF2}">
      <dgm:prSet/>
      <dgm:spPr/>
      <dgm:t>
        <a:bodyPr/>
        <a:lstStyle/>
        <a:p>
          <a:endParaRPr lang="en-US"/>
        </a:p>
      </dgm:t>
    </dgm:pt>
    <dgm:pt modelId="{86D0477D-76A4-4D63-A3CA-A725D1663C4B}" type="sibTrans" cxnId="{99AC9CC1-8DA6-4181-83AA-FC7A11E57AF2}">
      <dgm:prSet/>
      <dgm:spPr/>
      <dgm:t>
        <a:bodyPr/>
        <a:lstStyle/>
        <a:p>
          <a:endParaRPr lang="en-US"/>
        </a:p>
      </dgm:t>
    </dgm:pt>
    <dgm:pt modelId="{FD587129-8542-4198-AEBC-EAB76A5D67BB}">
      <dgm:prSet/>
      <dgm:spPr>
        <a:solidFill>
          <a:schemeClr val="accent2">
            <a:lumMod val="75000"/>
          </a:schemeClr>
        </a:solidFill>
      </dgm:spPr>
      <dgm:t>
        <a:bodyPr/>
        <a:lstStyle/>
        <a:p>
          <a:r>
            <a:rPr lang="en-US" dirty="0"/>
            <a:t>Documentation /Monitoring Review</a:t>
          </a:r>
        </a:p>
      </dgm:t>
    </dgm:pt>
    <dgm:pt modelId="{8842D643-D62D-4DE6-8E55-6A6A51086E0F}" type="parTrans" cxnId="{2FAB4B4F-CC15-4510-AC47-D8FB8AA82C95}">
      <dgm:prSet/>
      <dgm:spPr/>
      <dgm:t>
        <a:bodyPr/>
        <a:lstStyle/>
        <a:p>
          <a:endParaRPr lang="en-US"/>
        </a:p>
      </dgm:t>
    </dgm:pt>
    <dgm:pt modelId="{E280D0EE-ECD3-4255-B92E-31A35A922DF8}" type="sibTrans" cxnId="{2FAB4B4F-CC15-4510-AC47-D8FB8AA82C95}">
      <dgm:prSet/>
      <dgm:spPr/>
      <dgm:t>
        <a:bodyPr/>
        <a:lstStyle/>
        <a:p>
          <a:endParaRPr lang="en-US"/>
        </a:p>
      </dgm:t>
    </dgm:pt>
    <dgm:pt modelId="{6D228D8C-FA37-4C14-A71B-5428003633B0}">
      <dgm:prSet/>
      <dgm:spPr>
        <a:solidFill>
          <a:schemeClr val="accent2">
            <a:lumMod val="75000"/>
          </a:schemeClr>
        </a:solidFill>
      </dgm:spPr>
      <dgm:t>
        <a:bodyPr/>
        <a:lstStyle/>
        <a:p>
          <a:r>
            <a:rPr lang="en-US" b="0" i="0"/>
            <a:t>Exit Interview  </a:t>
          </a:r>
          <a:endParaRPr lang="en-US" dirty="0"/>
        </a:p>
      </dgm:t>
    </dgm:pt>
    <dgm:pt modelId="{C0DFF655-2A92-482C-826C-E9C4D4AF2FD2}" type="parTrans" cxnId="{A54BD59D-C23A-465F-B369-EF5793C7E1CD}">
      <dgm:prSet/>
      <dgm:spPr/>
      <dgm:t>
        <a:bodyPr/>
        <a:lstStyle/>
        <a:p>
          <a:endParaRPr lang="en-US"/>
        </a:p>
      </dgm:t>
    </dgm:pt>
    <dgm:pt modelId="{D1863A96-C70D-48FC-AFED-8F244E228608}" type="sibTrans" cxnId="{A54BD59D-C23A-465F-B369-EF5793C7E1CD}">
      <dgm:prSet/>
      <dgm:spPr/>
      <dgm:t>
        <a:bodyPr/>
        <a:lstStyle/>
        <a:p>
          <a:endParaRPr lang="en-US"/>
        </a:p>
      </dgm:t>
    </dgm:pt>
    <dgm:pt modelId="{DCF1D83A-56AB-43E2-A732-0F82E4671641}">
      <dgm:prSet/>
      <dgm:spPr/>
      <dgm:t>
        <a:bodyPr/>
        <a:lstStyle/>
        <a:p>
          <a:r>
            <a:rPr lang="en-US" b="0" i="0" dirty="0"/>
            <a:t>Present preliminary results with appropriate staff members  </a:t>
          </a:r>
          <a:endParaRPr lang="en-US" dirty="0"/>
        </a:p>
      </dgm:t>
    </dgm:pt>
    <dgm:pt modelId="{65D63D29-B91F-4F2B-9AC9-4C01835D80AC}" type="parTrans" cxnId="{33B55892-F22F-4AAB-82D4-39B5B3E01B29}">
      <dgm:prSet/>
      <dgm:spPr/>
      <dgm:t>
        <a:bodyPr/>
        <a:lstStyle/>
        <a:p>
          <a:endParaRPr lang="en-US"/>
        </a:p>
      </dgm:t>
    </dgm:pt>
    <dgm:pt modelId="{3EBC7071-8BB9-448F-8D6E-69FFCF95C082}" type="sibTrans" cxnId="{33B55892-F22F-4AAB-82D4-39B5B3E01B29}">
      <dgm:prSet/>
      <dgm:spPr/>
      <dgm:t>
        <a:bodyPr/>
        <a:lstStyle/>
        <a:p>
          <a:endParaRPr lang="en-US"/>
        </a:p>
      </dgm:t>
    </dgm:pt>
    <dgm:pt modelId="{554358D8-74E9-4283-B92B-FFB20C03D0F7}">
      <dgm:prSet/>
      <dgm:spPr>
        <a:noFill/>
      </dgm:spPr>
      <dgm:t>
        <a:bodyPr/>
        <a:lstStyle/>
        <a:p>
          <a:r>
            <a:rPr lang="en-US" b="0" i="0" dirty="0"/>
            <a:t>Create a written record of the steps followed and what  information was reviewed</a:t>
          </a:r>
          <a:endParaRPr lang="en-US" dirty="0"/>
        </a:p>
      </dgm:t>
    </dgm:pt>
    <dgm:pt modelId="{9EA763D3-668E-459E-ADD8-72AEDB0594EF}" type="parTrans" cxnId="{89D5EDD0-832F-4B61-A024-330D20F570D2}">
      <dgm:prSet/>
      <dgm:spPr/>
      <dgm:t>
        <a:bodyPr/>
        <a:lstStyle/>
        <a:p>
          <a:endParaRPr lang="en-US"/>
        </a:p>
      </dgm:t>
    </dgm:pt>
    <dgm:pt modelId="{4FE2A101-47C5-445C-B64B-48DD66F7E67E}" type="sibTrans" cxnId="{89D5EDD0-832F-4B61-A024-330D20F570D2}">
      <dgm:prSet/>
      <dgm:spPr/>
      <dgm:t>
        <a:bodyPr/>
        <a:lstStyle/>
        <a:p>
          <a:endParaRPr lang="en-US"/>
        </a:p>
      </dgm:t>
    </dgm:pt>
    <dgm:pt modelId="{72DA2243-3B6C-43D7-86C4-41D81EE7FCB0}">
      <dgm:prSet/>
      <dgm:spPr>
        <a:noFill/>
      </dgm:spPr>
      <dgm:t>
        <a:bodyPr/>
        <a:lstStyle/>
        <a:p>
          <a:r>
            <a:rPr lang="en-US" b="0" i="0" dirty="0"/>
            <a:t>Support the reason for findings and concerns</a:t>
          </a:r>
          <a:endParaRPr lang="en-US" dirty="0"/>
        </a:p>
      </dgm:t>
    </dgm:pt>
    <dgm:pt modelId="{C9D4E2F8-7508-4AF1-A11D-CEFFF652CBF8}" type="parTrans" cxnId="{F0A20458-2E66-4AA8-9EB0-FF6E54F121ED}">
      <dgm:prSet/>
      <dgm:spPr/>
      <dgm:t>
        <a:bodyPr/>
        <a:lstStyle/>
        <a:p>
          <a:endParaRPr lang="en-US"/>
        </a:p>
      </dgm:t>
    </dgm:pt>
    <dgm:pt modelId="{F005D340-A1F9-4799-8B3A-46F503B007FD}" type="sibTrans" cxnId="{F0A20458-2E66-4AA8-9EB0-FF6E54F121ED}">
      <dgm:prSet/>
      <dgm:spPr/>
      <dgm:t>
        <a:bodyPr/>
        <a:lstStyle/>
        <a:p>
          <a:endParaRPr lang="en-US"/>
        </a:p>
      </dgm:t>
    </dgm:pt>
    <dgm:pt modelId="{7E5AD234-66BF-4BD1-8F50-577CF7161A04}">
      <dgm:prSet/>
      <dgm:spPr>
        <a:noFill/>
      </dgm:spPr>
      <dgm:t>
        <a:bodyPr/>
        <a:lstStyle/>
        <a:p>
          <a:r>
            <a:rPr lang="en-US" b="0" i="0" dirty="0"/>
            <a:t>Identify sources and information that was used</a:t>
          </a:r>
          <a:endParaRPr lang="en-US" dirty="0"/>
        </a:p>
      </dgm:t>
    </dgm:pt>
    <dgm:pt modelId="{290B5E07-B088-4B60-B914-FEE54985FC25}" type="parTrans" cxnId="{4F7524F4-1ACE-4F65-B6F2-CCA285333C7D}">
      <dgm:prSet/>
      <dgm:spPr/>
      <dgm:t>
        <a:bodyPr/>
        <a:lstStyle/>
        <a:p>
          <a:endParaRPr lang="en-US"/>
        </a:p>
      </dgm:t>
    </dgm:pt>
    <dgm:pt modelId="{428224CA-69FB-4613-AC70-B4C60FFA3ECD}" type="sibTrans" cxnId="{4F7524F4-1ACE-4F65-B6F2-CCA285333C7D}">
      <dgm:prSet/>
      <dgm:spPr/>
      <dgm:t>
        <a:bodyPr/>
        <a:lstStyle/>
        <a:p>
          <a:endParaRPr lang="en-US"/>
        </a:p>
      </dgm:t>
    </dgm:pt>
    <dgm:pt modelId="{16DCE6AF-008D-48AF-8514-49EA289CE163}">
      <dgm:prSet/>
      <dgm:spPr/>
      <dgm:t>
        <a:bodyPr/>
        <a:lstStyle/>
        <a:p>
          <a:r>
            <a:rPr lang="en-US" dirty="0"/>
            <a:t>Subrecipient provides response.</a:t>
          </a:r>
        </a:p>
      </dgm:t>
    </dgm:pt>
    <dgm:pt modelId="{90419C84-D986-469A-B0BD-603F08AED39D}" type="parTrans" cxnId="{B6F85AC0-90C0-4D87-9715-4D70ED7C6647}">
      <dgm:prSet/>
      <dgm:spPr/>
      <dgm:t>
        <a:bodyPr/>
        <a:lstStyle/>
        <a:p>
          <a:endParaRPr lang="en-US"/>
        </a:p>
      </dgm:t>
    </dgm:pt>
    <dgm:pt modelId="{95909880-F546-4836-8D11-B7C76CB6948F}" type="sibTrans" cxnId="{B6F85AC0-90C0-4D87-9715-4D70ED7C6647}">
      <dgm:prSet/>
      <dgm:spPr/>
      <dgm:t>
        <a:bodyPr/>
        <a:lstStyle/>
        <a:p>
          <a:endParaRPr lang="en-US"/>
        </a:p>
      </dgm:t>
    </dgm:pt>
    <dgm:pt modelId="{6FC3F504-02B7-4073-AC43-A93EABE49EFA}">
      <dgm:prSet/>
      <dgm:spPr/>
      <dgm:t>
        <a:bodyPr/>
        <a:lstStyle/>
        <a:p>
          <a:r>
            <a:rPr lang="en-US" dirty="0"/>
            <a:t>Closeout once adequate resolution completed, if needed.</a:t>
          </a:r>
        </a:p>
      </dgm:t>
    </dgm:pt>
    <dgm:pt modelId="{CB2F0F25-27C8-4DE5-908A-C67AC63E8E16}" type="parTrans" cxnId="{5CB9C0EC-D9B9-448E-B373-B4EB47DCB8F2}">
      <dgm:prSet/>
      <dgm:spPr/>
      <dgm:t>
        <a:bodyPr/>
        <a:lstStyle/>
        <a:p>
          <a:endParaRPr lang="en-US"/>
        </a:p>
      </dgm:t>
    </dgm:pt>
    <dgm:pt modelId="{FF2E1631-E37C-4E26-9857-C2182F6E779E}" type="sibTrans" cxnId="{5CB9C0EC-D9B9-448E-B373-B4EB47DCB8F2}">
      <dgm:prSet/>
      <dgm:spPr/>
      <dgm:t>
        <a:bodyPr/>
        <a:lstStyle/>
        <a:p>
          <a:endParaRPr lang="en-US"/>
        </a:p>
      </dgm:t>
    </dgm:pt>
    <dgm:pt modelId="{12DA6ED2-4A7A-4670-8490-6E55A13F92E4}" type="pres">
      <dgm:prSet presAssocID="{8BAA334E-CD5B-4BC4-ADCC-61E2771059F5}" presName="Name0" presStyleCnt="0">
        <dgm:presLayoutVars>
          <dgm:dir/>
          <dgm:animLvl val="lvl"/>
          <dgm:resizeHandles val="exact"/>
        </dgm:presLayoutVars>
      </dgm:prSet>
      <dgm:spPr/>
    </dgm:pt>
    <dgm:pt modelId="{80631E58-65EB-4802-9AEE-54D6B781A1E9}" type="pres">
      <dgm:prSet presAssocID="{DECE907D-E367-43EE-85E3-6DDD71986F24}" presName="composite" presStyleCnt="0"/>
      <dgm:spPr/>
    </dgm:pt>
    <dgm:pt modelId="{31D28B8F-3629-4A05-9BEA-A46A1A0B19A1}" type="pres">
      <dgm:prSet presAssocID="{DECE907D-E367-43EE-85E3-6DDD71986F24}" presName="parTx" presStyleLbl="node1" presStyleIdx="0" presStyleCnt="5">
        <dgm:presLayoutVars>
          <dgm:chMax val="0"/>
          <dgm:chPref val="0"/>
          <dgm:bulletEnabled val="1"/>
        </dgm:presLayoutVars>
      </dgm:prSet>
      <dgm:spPr/>
    </dgm:pt>
    <dgm:pt modelId="{2C898571-1030-4CF2-8062-5F4E4FA872F8}" type="pres">
      <dgm:prSet presAssocID="{DECE907D-E367-43EE-85E3-6DDD71986F24}" presName="desTx" presStyleLbl="revTx" presStyleIdx="0" presStyleCnt="5">
        <dgm:presLayoutVars>
          <dgm:bulletEnabled val="1"/>
        </dgm:presLayoutVars>
      </dgm:prSet>
      <dgm:spPr/>
    </dgm:pt>
    <dgm:pt modelId="{F8A405C0-AE1C-4F44-B282-7DB8AA47FFA1}" type="pres">
      <dgm:prSet presAssocID="{B952C137-219D-4996-B821-A940C7AA037B}" presName="space" presStyleCnt="0"/>
      <dgm:spPr/>
    </dgm:pt>
    <dgm:pt modelId="{E5EEFFF7-86D6-400B-807F-CA36544C305D}" type="pres">
      <dgm:prSet presAssocID="{0C1F17BE-CA27-4A28-9708-7C3E4AA8080B}" presName="composite" presStyleCnt="0"/>
      <dgm:spPr/>
    </dgm:pt>
    <dgm:pt modelId="{F334439D-8F95-42D8-8109-E0FC1ECE591E}" type="pres">
      <dgm:prSet presAssocID="{0C1F17BE-CA27-4A28-9708-7C3E4AA8080B}" presName="parTx" presStyleLbl="node1" presStyleIdx="1" presStyleCnt="5">
        <dgm:presLayoutVars>
          <dgm:chMax val="0"/>
          <dgm:chPref val="0"/>
          <dgm:bulletEnabled val="1"/>
        </dgm:presLayoutVars>
      </dgm:prSet>
      <dgm:spPr/>
    </dgm:pt>
    <dgm:pt modelId="{5DB46B68-5AFD-4406-A439-9B3BBDF9BAAF}" type="pres">
      <dgm:prSet presAssocID="{0C1F17BE-CA27-4A28-9708-7C3E4AA8080B}" presName="desTx" presStyleLbl="revTx" presStyleIdx="1" presStyleCnt="5">
        <dgm:presLayoutVars>
          <dgm:bulletEnabled val="1"/>
        </dgm:presLayoutVars>
      </dgm:prSet>
      <dgm:spPr/>
    </dgm:pt>
    <dgm:pt modelId="{E1A54925-3570-4B19-9EAF-6EF126083DDB}" type="pres">
      <dgm:prSet presAssocID="{08E76B57-4236-4E4E-BA1A-AA58F0258E60}" presName="space" presStyleCnt="0"/>
      <dgm:spPr/>
    </dgm:pt>
    <dgm:pt modelId="{2AA951D0-FD4F-4D74-B738-26FDD9C436C2}" type="pres">
      <dgm:prSet presAssocID="{FD587129-8542-4198-AEBC-EAB76A5D67BB}" presName="composite" presStyleCnt="0"/>
      <dgm:spPr/>
    </dgm:pt>
    <dgm:pt modelId="{DC4D2067-E1AC-4303-8121-36836FB3AB54}" type="pres">
      <dgm:prSet presAssocID="{FD587129-8542-4198-AEBC-EAB76A5D67BB}" presName="parTx" presStyleLbl="node1" presStyleIdx="2" presStyleCnt="5">
        <dgm:presLayoutVars>
          <dgm:chMax val="0"/>
          <dgm:chPref val="0"/>
          <dgm:bulletEnabled val="1"/>
        </dgm:presLayoutVars>
      </dgm:prSet>
      <dgm:spPr/>
    </dgm:pt>
    <dgm:pt modelId="{484D46BE-9FBD-4049-985E-1243388D30F2}" type="pres">
      <dgm:prSet presAssocID="{FD587129-8542-4198-AEBC-EAB76A5D67BB}" presName="desTx" presStyleLbl="revTx" presStyleIdx="2" presStyleCnt="5">
        <dgm:presLayoutVars>
          <dgm:bulletEnabled val="1"/>
        </dgm:presLayoutVars>
      </dgm:prSet>
      <dgm:spPr/>
    </dgm:pt>
    <dgm:pt modelId="{97285C00-E44A-4339-8655-69814C5798B9}" type="pres">
      <dgm:prSet presAssocID="{E280D0EE-ECD3-4255-B92E-31A35A922DF8}" presName="space" presStyleCnt="0"/>
      <dgm:spPr/>
    </dgm:pt>
    <dgm:pt modelId="{228D8C47-7939-4ABA-9EE5-BB1C3C038C47}" type="pres">
      <dgm:prSet presAssocID="{6D228D8C-FA37-4C14-A71B-5428003633B0}" presName="composite" presStyleCnt="0"/>
      <dgm:spPr/>
    </dgm:pt>
    <dgm:pt modelId="{9B159CFA-95F2-4D49-87E0-60B6D1783FC1}" type="pres">
      <dgm:prSet presAssocID="{6D228D8C-FA37-4C14-A71B-5428003633B0}" presName="parTx" presStyleLbl="node1" presStyleIdx="3" presStyleCnt="5">
        <dgm:presLayoutVars>
          <dgm:chMax val="0"/>
          <dgm:chPref val="0"/>
          <dgm:bulletEnabled val="1"/>
        </dgm:presLayoutVars>
      </dgm:prSet>
      <dgm:spPr/>
    </dgm:pt>
    <dgm:pt modelId="{B0A1B56D-EE78-4B73-9418-0F976AD1CA37}" type="pres">
      <dgm:prSet presAssocID="{6D228D8C-FA37-4C14-A71B-5428003633B0}" presName="desTx" presStyleLbl="revTx" presStyleIdx="3" presStyleCnt="5">
        <dgm:presLayoutVars>
          <dgm:bulletEnabled val="1"/>
        </dgm:presLayoutVars>
      </dgm:prSet>
      <dgm:spPr/>
    </dgm:pt>
    <dgm:pt modelId="{ADCD4227-1D84-4183-8638-A6B86DE46F24}" type="pres">
      <dgm:prSet presAssocID="{D1863A96-C70D-48FC-AFED-8F244E228608}" presName="space" presStyleCnt="0"/>
      <dgm:spPr/>
    </dgm:pt>
    <dgm:pt modelId="{8BFE16B3-1A42-4381-A1F9-B49857E57878}" type="pres">
      <dgm:prSet presAssocID="{E227F950-38B0-4EAB-8D7C-7C8CF5E75DB9}" presName="composite" presStyleCnt="0"/>
      <dgm:spPr/>
    </dgm:pt>
    <dgm:pt modelId="{9F2E064C-A328-4A87-8290-0CB224A5CDE7}" type="pres">
      <dgm:prSet presAssocID="{E227F950-38B0-4EAB-8D7C-7C8CF5E75DB9}" presName="parTx" presStyleLbl="node1" presStyleIdx="4" presStyleCnt="5">
        <dgm:presLayoutVars>
          <dgm:chMax val="0"/>
          <dgm:chPref val="0"/>
          <dgm:bulletEnabled val="1"/>
        </dgm:presLayoutVars>
      </dgm:prSet>
      <dgm:spPr/>
    </dgm:pt>
    <dgm:pt modelId="{FCB5BF90-D775-48B2-AAF1-F22F4BB4C448}" type="pres">
      <dgm:prSet presAssocID="{E227F950-38B0-4EAB-8D7C-7C8CF5E75DB9}" presName="desTx" presStyleLbl="revTx" presStyleIdx="4" presStyleCnt="5">
        <dgm:presLayoutVars>
          <dgm:bulletEnabled val="1"/>
        </dgm:presLayoutVars>
      </dgm:prSet>
      <dgm:spPr/>
    </dgm:pt>
  </dgm:ptLst>
  <dgm:cxnLst>
    <dgm:cxn modelId="{C8F9280A-EB3B-4563-A9E7-5E3A8F5A7819}" type="presOf" srcId="{18AB2DE3-01F5-4655-83EA-59A6B4605FED}" destId="{2C898571-1030-4CF2-8062-5F4E4FA872F8}" srcOrd="0" destOrd="0" presId="urn:microsoft.com/office/officeart/2005/8/layout/chevron1"/>
    <dgm:cxn modelId="{2FA67410-D015-4EE7-92BE-A0818B055E05}" type="presOf" srcId="{96BF526D-E083-456B-9A5D-012312B2507E}" destId="{5DB46B68-5AFD-4406-A439-9B3BBDF9BAAF}" srcOrd="0" destOrd="1" presId="urn:microsoft.com/office/officeart/2005/8/layout/chevron1"/>
    <dgm:cxn modelId="{267EDB21-3EE5-403E-9A78-388A72B8BC28}" srcId="{DECE907D-E367-43EE-85E3-6DDD71986F24}" destId="{18AB2DE3-01F5-4655-83EA-59A6B4605FED}" srcOrd="0" destOrd="0" parTransId="{F6117244-4C80-4599-93E2-86A5A5FFE076}" sibTransId="{EE7E6329-DBCF-4729-9C74-7180BCF1FBED}"/>
    <dgm:cxn modelId="{A65AC35F-09CB-465A-A9A1-CAA4183BA14B}" type="presOf" srcId="{6FC3F504-02B7-4073-AC43-A93EABE49EFA}" destId="{FCB5BF90-D775-48B2-AAF1-F22F4BB4C448}" srcOrd="0" destOrd="2" presId="urn:microsoft.com/office/officeart/2005/8/layout/chevron1"/>
    <dgm:cxn modelId="{FE718461-136D-4C43-B079-D65913CCCC51}" srcId="{8BAA334E-CD5B-4BC4-ADCC-61E2771059F5}" destId="{DECE907D-E367-43EE-85E3-6DDD71986F24}" srcOrd="0" destOrd="0" parTransId="{6B1FB4F1-AD9D-4BAF-934D-B48EC31BFD77}" sibTransId="{B952C137-219D-4996-B821-A940C7AA037B}"/>
    <dgm:cxn modelId="{20EB8369-438D-4D34-B734-73299F5EF993}" type="presOf" srcId="{4FB53AE6-1863-4F36-A7C7-F0A925D18D74}" destId="{2C898571-1030-4CF2-8062-5F4E4FA872F8}" srcOrd="0" destOrd="2" presId="urn:microsoft.com/office/officeart/2005/8/layout/chevron1"/>
    <dgm:cxn modelId="{F2F70B4B-6657-4188-A7BA-101BF1D5D711}" srcId="{DECE907D-E367-43EE-85E3-6DDD71986F24}" destId="{4FB53AE6-1863-4F36-A7C7-F0A925D18D74}" srcOrd="2" destOrd="0" parTransId="{927A23AA-6EA8-4945-8CDE-6E323E47F5CD}" sibTransId="{A7B4775E-35AF-4F46-9A4A-F54D69D1A470}"/>
    <dgm:cxn modelId="{2FAB4B4F-CC15-4510-AC47-D8FB8AA82C95}" srcId="{8BAA334E-CD5B-4BC4-ADCC-61E2771059F5}" destId="{FD587129-8542-4198-AEBC-EAB76A5D67BB}" srcOrd="2" destOrd="0" parTransId="{8842D643-D62D-4DE6-8E55-6A6A51086E0F}" sibTransId="{E280D0EE-ECD3-4255-B92E-31A35A922DF8}"/>
    <dgm:cxn modelId="{850DED70-FE0C-4467-B2CB-1D3DB71A7A1A}" type="presOf" srcId="{6D228D8C-FA37-4C14-A71B-5428003633B0}" destId="{9B159CFA-95F2-4D49-87E0-60B6D1783FC1}" srcOrd="0" destOrd="0" presId="urn:microsoft.com/office/officeart/2005/8/layout/chevron1"/>
    <dgm:cxn modelId="{6632F573-DC60-49A8-B595-3108C1F7EBB0}" type="presOf" srcId="{DCF1D83A-56AB-43E2-A732-0F82E4671641}" destId="{B0A1B56D-EE78-4B73-9418-0F976AD1CA37}" srcOrd="0" destOrd="0" presId="urn:microsoft.com/office/officeart/2005/8/layout/chevron1"/>
    <dgm:cxn modelId="{F0A20458-2E66-4AA8-9EB0-FF6E54F121ED}" srcId="{FD587129-8542-4198-AEBC-EAB76A5D67BB}" destId="{72DA2243-3B6C-43D7-86C4-41D81EE7FCB0}" srcOrd="1" destOrd="0" parTransId="{C9D4E2F8-7508-4AF1-A11D-CEFFF652CBF8}" sibTransId="{F005D340-A1F9-4799-8B3A-46F503B007FD}"/>
    <dgm:cxn modelId="{7388488E-0E1C-4728-8EFE-29B01A733599}" type="presOf" srcId="{DECE907D-E367-43EE-85E3-6DDD71986F24}" destId="{31D28B8F-3629-4A05-9BEA-A46A1A0B19A1}" srcOrd="0" destOrd="0" presId="urn:microsoft.com/office/officeart/2005/8/layout/chevron1"/>
    <dgm:cxn modelId="{33B55892-F22F-4AAB-82D4-39B5B3E01B29}" srcId="{6D228D8C-FA37-4C14-A71B-5428003633B0}" destId="{DCF1D83A-56AB-43E2-A732-0F82E4671641}" srcOrd="0" destOrd="0" parTransId="{65D63D29-B91F-4F2B-9AC9-4C01835D80AC}" sibTransId="{3EBC7071-8BB9-448F-8D6E-69FFCF95C082}"/>
    <dgm:cxn modelId="{3B480793-1F42-4C34-8FB2-4EBB244A223C}" type="presOf" srcId="{E227F950-38B0-4EAB-8D7C-7C8CF5E75DB9}" destId="{9F2E064C-A328-4A87-8290-0CB224A5CDE7}" srcOrd="0" destOrd="0" presId="urn:microsoft.com/office/officeart/2005/8/layout/chevron1"/>
    <dgm:cxn modelId="{54858998-1DDC-4717-8AC8-2F5A11C06C2F}" type="presOf" srcId="{DD64FA4C-D067-49FB-897A-BD1F84DF3993}" destId="{FCB5BF90-D775-48B2-AAF1-F22F4BB4C448}" srcOrd="0" destOrd="0" presId="urn:microsoft.com/office/officeart/2005/8/layout/chevron1"/>
    <dgm:cxn modelId="{BFA70799-3AA4-46ED-A27E-8EF208AB3E81}" type="presOf" srcId="{46A5778F-7A2F-4C26-B545-1784869D383E}" destId="{2C898571-1030-4CF2-8062-5F4E4FA872F8}" srcOrd="0" destOrd="1" presId="urn:microsoft.com/office/officeart/2005/8/layout/chevron1"/>
    <dgm:cxn modelId="{CDD2079C-DA14-4477-AB67-38B8D3A89E4C}" srcId="{8BAA334E-CD5B-4BC4-ADCC-61E2771059F5}" destId="{E227F950-38B0-4EAB-8D7C-7C8CF5E75DB9}" srcOrd="4" destOrd="0" parTransId="{33A54B3D-D885-429B-AA82-38F41109C7FF}" sibTransId="{C91CEFAC-2568-4D2B-B968-27411B34F991}"/>
    <dgm:cxn modelId="{A54BD59D-C23A-465F-B369-EF5793C7E1CD}" srcId="{8BAA334E-CD5B-4BC4-ADCC-61E2771059F5}" destId="{6D228D8C-FA37-4C14-A71B-5428003633B0}" srcOrd="3" destOrd="0" parTransId="{C0DFF655-2A92-482C-826C-E9C4D4AF2FD2}" sibTransId="{D1863A96-C70D-48FC-AFED-8F244E228608}"/>
    <dgm:cxn modelId="{AC5FB79E-655E-4EFD-8670-9485FCBCB6A5}" srcId="{0C1F17BE-CA27-4A28-9708-7C3E4AA8080B}" destId="{65EC4E03-6F13-4F6B-AF1A-DCEA91301216}" srcOrd="2" destOrd="0" parTransId="{FFCDBCCE-D48E-4DD9-AB57-945AC71942BC}" sibTransId="{153F22A0-293A-4CDB-B375-84681AFA0E6D}"/>
    <dgm:cxn modelId="{45525DA9-2149-4936-AA84-649068D5E2D1}" type="presOf" srcId="{8BAA334E-CD5B-4BC4-ADCC-61E2771059F5}" destId="{12DA6ED2-4A7A-4670-8490-6E55A13F92E4}" srcOrd="0" destOrd="0" presId="urn:microsoft.com/office/officeart/2005/8/layout/chevron1"/>
    <dgm:cxn modelId="{9A40BAB7-EC94-44E5-8282-9790F1A6E912}" type="presOf" srcId="{FD587129-8542-4198-AEBC-EAB76A5D67BB}" destId="{DC4D2067-E1AC-4303-8121-36836FB3AB54}" srcOrd="0" destOrd="0" presId="urn:microsoft.com/office/officeart/2005/8/layout/chevron1"/>
    <dgm:cxn modelId="{BF394CBB-AAC8-4294-A9C9-F01CDFA4C485}" type="presOf" srcId="{0C1F17BE-CA27-4A28-9708-7C3E4AA8080B}" destId="{F334439D-8F95-42D8-8109-E0FC1ECE591E}" srcOrd="0" destOrd="0" presId="urn:microsoft.com/office/officeart/2005/8/layout/chevron1"/>
    <dgm:cxn modelId="{B6F85AC0-90C0-4D87-9715-4D70ED7C6647}" srcId="{E227F950-38B0-4EAB-8D7C-7C8CF5E75DB9}" destId="{16DCE6AF-008D-48AF-8514-49EA289CE163}" srcOrd="1" destOrd="0" parTransId="{90419C84-D986-469A-B0BD-603F08AED39D}" sibTransId="{95909880-F546-4836-8D11-B7C76CB6948F}"/>
    <dgm:cxn modelId="{99AC9CC1-8DA6-4181-83AA-FC7A11E57AF2}" srcId="{E227F950-38B0-4EAB-8D7C-7C8CF5E75DB9}" destId="{DD64FA4C-D067-49FB-897A-BD1F84DF3993}" srcOrd="0" destOrd="0" parTransId="{5DF3FF92-E377-437C-92BD-7A7FB912BE46}" sibTransId="{86D0477D-76A4-4D63-A3CA-A725D1663C4B}"/>
    <dgm:cxn modelId="{60A5ECCB-760F-4672-945F-7D024C532855}" type="presOf" srcId="{72DA2243-3B6C-43D7-86C4-41D81EE7FCB0}" destId="{484D46BE-9FBD-4049-985E-1243388D30F2}" srcOrd="0" destOrd="1" presId="urn:microsoft.com/office/officeart/2005/8/layout/chevron1"/>
    <dgm:cxn modelId="{CFCBA1CD-4182-4E64-A4B6-465465265E6D}" type="presOf" srcId="{16DCE6AF-008D-48AF-8514-49EA289CE163}" destId="{FCB5BF90-D775-48B2-AAF1-F22F4BB4C448}" srcOrd="0" destOrd="1" presId="urn:microsoft.com/office/officeart/2005/8/layout/chevron1"/>
    <dgm:cxn modelId="{89D5EDD0-832F-4B61-A024-330D20F570D2}" srcId="{FD587129-8542-4198-AEBC-EAB76A5D67BB}" destId="{554358D8-74E9-4283-B92B-FFB20C03D0F7}" srcOrd="0" destOrd="0" parTransId="{9EA763D3-668E-459E-ADD8-72AEDB0594EF}" sibTransId="{4FE2A101-47C5-445C-B64B-48DD66F7E67E}"/>
    <dgm:cxn modelId="{4F72F1D0-391F-4E60-A424-DBB1595AED51}" type="presOf" srcId="{65EC4E03-6F13-4F6B-AF1A-DCEA91301216}" destId="{5DB46B68-5AFD-4406-A439-9B3BBDF9BAAF}" srcOrd="0" destOrd="2" presId="urn:microsoft.com/office/officeart/2005/8/layout/chevron1"/>
    <dgm:cxn modelId="{677ED7DE-3579-4F66-96AC-E6CDFEC84D4A}" srcId="{DECE907D-E367-43EE-85E3-6DDD71986F24}" destId="{46A5778F-7A2F-4C26-B545-1784869D383E}" srcOrd="1" destOrd="0" parTransId="{2C3BAAF9-EC2D-469E-ACC9-2AA2F9E5419A}" sibTransId="{4C8AE3A6-2E28-4F69-B586-5033CECEC7CC}"/>
    <dgm:cxn modelId="{C2B92AE0-3B37-48E3-AD08-351B87FD015C}" srcId="{8BAA334E-CD5B-4BC4-ADCC-61E2771059F5}" destId="{0C1F17BE-CA27-4A28-9708-7C3E4AA8080B}" srcOrd="1" destOrd="0" parTransId="{F5BB91A9-59E0-42A6-8007-E45A49E3B435}" sibTransId="{08E76B57-4236-4E4E-BA1A-AA58F0258E60}"/>
    <dgm:cxn modelId="{02028CE0-8D34-4631-834D-F874A712DB42}" type="presOf" srcId="{554358D8-74E9-4283-B92B-FFB20C03D0F7}" destId="{484D46BE-9FBD-4049-985E-1243388D30F2}" srcOrd="0" destOrd="0" presId="urn:microsoft.com/office/officeart/2005/8/layout/chevron1"/>
    <dgm:cxn modelId="{1E4506E3-96EF-41D1-8BD8-68EDA847C6FA}" srcId="{0C1F17BE-CA27-4A28-9708-7C3E4AA8080B}" destId="{96BF526D-E083-456B-9A5D-012312B2507E}" srcOrd="1" destOrd="0" parTransId="{980F626D-0DC5-4854-BD2F-5BECDA241F69}" sibTransId="{D950DD3A-B250-4E5D-A676-EE9A4656FEFB}"/>
    <dgm:cxn modelId="{61F0A5E3-EEAB-492A-A5CD-A6F884C2BE53}" type="presOf" srcId="{7E5AD234-66BF-4BD1-8F50-577CF7161A04}" destId="{484D46BE-9FBD-4049-985E-1243388D30F2}" srcOrd="0" destOrd="2" presId="urn:microsoft.com/office/officeart/2005/8/layout/chevron1"/>
    <dgm:cxn modelId="{5CB9C0EC-D9B9-448E-B373-B4EB47DCB8F2}" srcId="{E227F950-38B0-4EAB-8D7C-7C8CF5E75DB9}" destId="{6FC3F504-02B7-4073-AC43-A93EABE49EFA}" srcOrd="2" destOrd="0" parTransId="{CB2F0F25-27C8-4DE5-908A-C67AC63E8E16}" sibTransId="{FF2E1631-E37C-4E26-9857-C2182F6E779E}"/>
    <dgm:cxn modelId="{380AAEF3-7692-4D0B-98C3-75667B4D90CF}" srcId="{0C1F17BE-CA27-4A28-9708-7C3E4AA8080B}" destId="{370B290A-4F31-415D-B20D-47AC80D6FD5A}" srcOrd="0" destOrd="0" parTransId="{A2DAAC66-D33B-4842-8E28-00340935041B}" sibTransId="{B7F31764-FC19-49DF-8FEE-12B096062034}"/>
    <dgm:cxn modelId="{4F7524F4-1ACE-4F65-B6F2-CCA285333C7D}" srcId="{FD587129-8542-4198-AEBC-EAB76A5D67BB}" destId="{7E5AD234-66BF-4BD1-8F50-577CF7161A04}" srcOrd="2" destOrd="0" parTransId="{290B5E07-B088-4B60-B914-FEE54985FC25}" sibTransId="{428224CA-69FB-4613-AC70-B4C60FFA3ECD}"/>
    <dgm:cxn modelId="{FC9A5CFB-EA5D-4181-9925-4756D5CAA914}" type="presOf" srcId="{370B290A-4F31-415D-B20D-47AC80D6FD5A}" destId="{5DB46B68-5AFD-4406-A439-9B3BBDF9BAAF}" srcOrd="0" destOrd="0" presId="urn:microsoft.com/office/officeart/2005/8/layout/chevron1"/>
    <dgm:cxn modelId="{E5BD2710-8E05-4C60-B58E-EEE766024BA5}" type="presParOf" srcId="{12DA6ED2-4A7A-4670-8490-6E55A13F92E4}" destId="{80631E58-65EB-4802-9AEE-54D6B781A1E9}" srcOrd="0" destOrd="0" presId="urn:microsoft.com/office/officeart/2005/8/layout/chevron1"/>
    <dgm:cxn modelId="{FE7D12A9-167D-4768-B92E-8D8243E42EE7}" type="presParOf" srcId="{80631E58-65EB-4802-9AEE-54D6B781A1E9}" destId="{31D28B8F-3629-4A05-9BEA-A46A1A0B19A1}" srcOrd="0" destOrd="0" presId="urn:microsoft.com/office/officeart/2005/8/layout/chevron1"/>
    <dgm:cxn modelId="{D1685CB3-CD0A-401E-82D3-8632C7142CB3}" type="presParOf" srcId="{80631E58-65EB-4802-9AEE-54D6B781A1E9}" destId="{2C898571-1030-4CF2-8062-5F4E4FA872F8}" srcOrd="1" destOrd="0" presId="urn:microsoft.com/office/officeart/2005/8/layout/chevron1"/>
    <dgm:cxn modelId="{A0008316-090B-44B7-B243-3C18E8661B91}" type="presParOf" srcId="{12DA6ED2-4A7A-4670-8490-6E55A13F92E4}" destId="{F8A405C0-AE1C-4F44-B282-7DB8AA47FFA1}" srcOrd="1" destOrd="0" presId="urn:microsoft.com/office/officeart/2005/8/layout/chevron1"/>
    <dgm:cxn modelId="{CC9CFD3A-2736-42BD-9C57-E75186883699}" type="presParOf" srcId="{12DA6ED2-4A7A-4670-8490-6E55A13F92E4}" destId="{E5EEFFF7-86D6-400B-807F-CA36544C305D}" srcOrd="2" destOrd="0" presId="urn:microsoft.com/office/officeart/2005/8/layout/chevron1"/>
    <dgm:cxn modelId="{2C15CEEE-7583-419D-A08E-2C8594760038}" type="presParOf" srcId="{E5EEFFF7-86D6-400B-807F-CA36544C305D}" destId="{F334439D-8F95-42D8-8109-E0FC1ECE591E}" srcOrd="0" destOrd="0" presId="urn:microsoft.com/office/officeart/2005/8/layout/chevron1"/>
    <dgm:cxn modelId="{DB3A1E99-9B98-480D-9BFD-359D3400BD90}" type="presParOf" srcId="{E5EEFFF7-86D6-400B-807F-CA36544C305D}" destId="{5DB46B68-5AFD-4406-A439-9B3BBDF9BAAF}" srcOrd="1" destOrd="0" presId="urn:microsoft.com/office/officeart/2005/8/layout/chevron1"/>
    <dgm:cxn modelId="{17543C10-59CE-4CDE-95A3-EB1EF2F0B253}" type="presParOf" srcId="{12DA6ED2-4A7A-4670-8490-6E55A13F92E4}" destId="{E1A54925-3570-4B19-9EAF-6EF126083DDB}" srcOrd="3" destOrd="0" presId="urn:microsoft.com/office/officeart/2005/8/layout/chevron1"/>
    <dgm:cxn modelId="{7793C18D-EFAA-4161-8493-17F016BE5AC4}" type="presParOf" srcId="{12DA6ED2-4A7A-4670-8490-6E55A13F92E4}" destId="{2AA951D0-FD4F-4D74-B738-26FDD9C436C2}" srcOrd="4" destOrd="0" presId="urn:microsoft.com/office/officeart/2005/8/layout/chevron1"/>
    <dgm:cxn modelId="{90ADACE7-7FFF-4680-98E0-936393599914}" type="presParOf" srcId="{2AA951D0-FD4F-4D74-B738-26FDD9C436C2}" destId="{DC4D2067-E1AC-4303-8121-36836FB3AB54}" srcOrd="0" destOrd="0" presId="urn:microsoft.com/office/officeart/2005/8/layout/chevron1"/>
    <dgm:cxn modelId="{FA51E10A-FC93-4DD5-8BB2-BBC86DE8FBFA}" type="presParOf" srcId="{2AA951D0-FD4F-4D74-B738-26FDD9C436C2}" destId="{484D46BE-9FBD-4049-985E-1243388D30F2}" srcOrd="1" destOrd="0" presId="urn:microsoft.com/office/officeart/2005/8/layout/chevron1"/>
    <dgm:cxn modelId="{40F5D27C-6AF7-404F-8665-7F0EC3B82E59}" type="presParOf" srcId="{12DA6ED2-4A7A-4670-8490-6E55A13F92E4}" destId="{97285C00-E44A-4339-8655-69814C5798B9}" srcOrd="5" destOrd="0" presId="urn:microsoft.com/office/officeart/2005/8/layout/chevron1"/>
    <dgm:cxn modelId="{88C54CBA-5DC4-4BE9-983B-BCA2470F4FD2}" type="presParOf" srcId="{12DA6ED2-4A7A-4670-8490-6E55A13F92E4}" destId="{228D8C47-7939-4ABA-9EE5-BB1C3C038C47}" srcOrd="6" destOrd="0" presId="urn:microsoft.com/office/officeart/2005/8/layout/chevron1"/>
    <dgm:cxn modelId="{349488F3-BD08-4F2B-B5F2-DEA6BA1B38AB}" type="presParOf" srcId="{228D8C47-7939-4ABA-9EE5-BB1C3C038C47}" destId="{9B159CFA-95F2-4D49-87E0-60B6D1783FC1}" srcOrd="0" destOrd="0" presId="urn:microsoft.com/office/officeart/2005/8/layout/chevron1"/>
    <dgm:cxn modelId="{ECB5DE42-6A07-4B41-991B-DE52B169F628}" type="presParOf" srcId="{228D8C47-7939-4ABA-9EE5-BB1C3C038C47}" destId="{B0A1B56D-EE78-4B73-9418-0F976AD1CA37}" srcOrd="1" destOrd="0" presId="urn:microsoft.com/office/officeart/2005/8/layout/chevron1"/>
    <dgm:cxn modelId="{C23C5569-1987-41CC-9FC8-662A1E7E2B5E}" type="presParOf" srcId="{12DA6ED2-4A7A-4670-8490-6E55A13F92E4}" destId="{ADCD4227-1D84-4183-8638-A6B86DE46F24}" srcOrd="7" destOrd="0" presId="urn:microsoft.com/office/officeart/2005/8/layout/chevron1"/>
    <dgm:cxn modelId="{BC787CF2-CEAE-43BA-8BB9-C8830E5E4EF3}" type="presParOf" srcId="{12DA6ED2-4A7A-4670-8490-6E55A13F92E4}" destId="{8BFE16B3-1A42-4381-A1F9-B49857E57878}" srcOrd="8" destOrd="0" presId="urn:microsoft.com/office/officeart/2005/8/layout/chevron1"/>
    <dgm:cxn modelId="{749631CF-671A-465B-89D7-40C34E8C486E}" type="presParOf" srcId="{8BFE16B3-1A42-4381-A1F9-B49857E57878}" destId="{9F2E064C-A328-4A87-8290-0CB224A5CDE7}" srcOrd="0" destOrd="0" presId="urn:microsoft.com/office/officeart/2005/8/layout/chevron1"/>
    <dgm:cxn modelId="{2DC55EC9-1F94-4E06-BABA-62E7351427B3}" type="presParOf" srcId="{8BFE16B3-1A42-4381-A1F9-B49857E57878}" destId="{FCB5BF90-D775-48B2-AAF1-F22F4BB4C448}"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D3E93-3D16-416A-9404-C419EB05DC7E}">
      <dsp:nvSpPr>
        <dsp:cNvPr id="0" name=""/>
        <dsp:cNvSpPr/>
      </dsp:nvSpPr>
      <dsp:spPr>
        <a:xfrm>
          <a:off x="4949526" y="-50584"/>
          <a:ext cx="1858920" cy="108501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Application Review, Risk Assessments, and Funding Determination</a:t>
          </a:r>
        </a:p>
      </dsp:txBody>
      <dsp:txXfrm>
        <a:off x="5002492" y="2382"/>
        <a:ext cx="1752988" cy="979086"/>
      </dsp:txXfrm>
    </dsp:sp>
    <dsp:sp modelId="{C4D05C2E-09D8-4F7F-99B5-499ADCC71A15}">
      <dsp:nvSpPr>
        <dsp:cNvPr id="0" name=""/>
        <dsp:cNvSpPr/>
      </dsp:nvSpPr>
      <dsp:spPr>
        <a:xfrm>
          <a:off x="4044653" y="712954"/>
          <a:ext cx="4342196" cy="4342196"/>
        </a:xfrm>
        <a:custGeom>
          <a:avLst/>
          <a:gdLst/>
          <a:ahLst/>
          <a:cxnLst/>
          <a:rect l="0" t="0" r="0" b="0"/>
          <a:pathLst>
            <a:path>
              <a:moveTo>
                <a:pt x="2999471" y="164243"/>
              </a:moveTo>
              <a:arcTo wR="2171098" hR="2171098" stAng="17545767" swAng="1213933"/>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9CF902-FAE6-4872-90A5-472992825632}">
      <dsp:nvSpPr>
        <dsp:cNvPr id="0" name=""/>
        <dsp:cNvSpPr/>
      </dsp:nvSpPr>
      <dsp:spPr>
        <a:xfrm>
          <a:off x="7147431" y="1466809"/>
          <a:ext cx="1865113" cy="108501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Written Agreement and Implementation</a:t>
          </a:r>
        </a:p>
      </dsp:txBody>
      <dsp:txXfrm>
        <a:off x="7200397" y="1519775"/>
        <a:ext cx="1759181" cy="979086"/>
      </dsp:txXfrm>
    </dsp:sp>
    <dsp:sp modelId="{AC8F8513-8D34-4107-B83E-2F23DC0DC148}">
      <dsp:nvSpPr>
        <dsp:cNvPr id="0" name=""/>
        <dsp:cNvSpPr/>
      </dsp:nvSpPr>
      <dsp:spPr>
        <a:xfrm>
          <a:off x="3823143" y="347409"/>
          <a:ext cx="4342196" cy="4342196"/>
        </a:xfrm>
        <a:custGeom>
          <a:avLst/>
          <a:gdLst/>
          <a:ahLst/>
          <a:cxnLst/>
          <a:rect l="0" t="0" r="0" b="0"/>
          <a:pathLst>
            <a:path>
              <a:moveTo>
                <a:pt x="4330971" y="2391589"/>
              </a:moveTo>
              <a:arcTo wR="2171098" hR="2171098" stAng="349732" swAng="902701"/>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C5DE87-B507-454C-84C6-DE45CE2853AA}">
      <dsp:nvSpPr>
        <dsp:cNvPr id="0" name=""/>
        <dsp:cNvSpPr/>
      </dsp:nvSpPr>
      <dsp:spPr>
        <a:xfrm>
          <a:off x="6611279" y="3464234"/>
          <a:ext cx="1859922" cy="1444181"/>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Ongoing Oversight, Risk Assessment, Monitoring and Technical Assistance</a:t>
          </a:r>
        </a:p>
      </dsp:txBody>
      <dsp:txXfrm>
        <a:off x="6681778" y="3534733"/>
        <a:ext cx="1718924" cy="1303183"/>
      </dsp:txXfrm>
    </dsp:sp>
    <dsp:sp modelId="{0525CD49-C9BC-45E1-B525-BB965252B640}">
      <dsp:nvSpPr>
        <dsp:cNvPr id="0" name=""/>
        <dsp:cNvSpPr/>
      </dsp:nvSpPr>
      <dsp:spPr>
        <a:xfrm>
          <a:off x="3688988" y="670619"/>
          <a:ext cx="4342196" cy="4342196"/>
        </a:xfrm>
        <a:custGeom>
          <a:avLst/>
          <a:gdLst/>
          <a:ahLst/>
          <a:cxnLst/>
          <a:rect l="0" t="0" r="0" b="0"/>
          <a:pathLst>
            <a:path>
              <a:moveTo>
                <a:pt x="2568633" y="4305491"/>
              </a:moveTo>
              <a:arcTo wR="2171098" hR="2171098" stAng="4766965" swAng="1839061"/>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0052C5-9345-411A-80A6-729740AA4F77}">
      <dsp:nvSpPr>
        <dsp:cNvPr id="0" name=""/>
        <dsp:cNvSpPr/>
      </dsp:nvSpPr>
      <dsp:spPr>
        <a:xfrm>
          <a:off x="3118815" y="3640844"/>
          <a:ext cx="1808826" cy="108501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Project/Activity Closeout</a:t>
          </a:r>
        </a:p>
      </dsp:txBody>
      <dsp:txXfrm>
        <a:off x="3171781" y="3693810"/>
        <a:ext cx="1702894" cy="979086"/>
      </dsp:txXfrm>
    </dsp:sp>
    <dsp:sp modelId="{E237C707-8F0F-428C-A65C-2F51AF31A60E}">
      <dsp:nvSpPr>
        <dsp:cNvPr id="0" name=""/>
        <dsp:cNvSpPr/>
      </dsp:nvSpPr>
      <dsp:spPr>
        <a:xfrm>
          <a:off x="3503886" y="671643"/>
          <a:ext cx="4342196" cy="4342196"/>
        </a:xfrm>
        <a:custGeom>
          <a:avLst/>
          <a:gdLst/>
          <a:ahLst/>
          <a:cxnLst/>
          <a:rect l="0" t="0" r="0" b="0"/>
          <a:pathLst>
            <a:path>
              <a:moveTo>
                <a:pt x="78978" y="2751357"/>
              </a:moveTo>
              <a:arcTo wR="2171098" hR="2171098" stAng="9869904" swAng="1113882"/>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3C86AF2-3EFA-48C6-AEDF-26A7EFE69FEA}">
      <dsp:nvSpPr>
        <dsp:cNvPr id="0" name=""/>
        <dsp:cNvSpPr/>
      </dsp:nvSpPr>
      <dsp:spPr>
        <a:xfrm>
          <a:off x="2700598" y="1413246"/>
          <a:ext cx="1887231" cy="1085018"/>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Review</a:t>
          </a:r>
        </a:p>
      </dsp:txBody>
      <dsp:txXfrm>
        <a:off x="2753564" y="1466212"/>
        <a:ext cx="1781299" cy="979086"/>
      </dsp:txXfrm>
    </dsp:sp>
    <dsp:sp modelId="{35881FC9-F06B-4E54-BCD2-E1C29DD042DE}">
      <dsp:nvSpPr>
        <dsp:cNvPr id="0" name=""/>
        <dsp:cNvSpPr/>
      </dsp:nvSpPr>
      <dsp:spPr>
        <a:xfrm>
          <a:off x="3541392" y="472326"/>
          <a:ext cx="4342196" cy="4342196"/>
        </a:xfrm>
        <a:custGeom>
          <a:avLst/>
          <a:gdLst/>
          <a:ahLst/>
          <a:cxnLst/>
          <a:rect l="0" t="0" r="0" b="0"/>
          <a:pathLst>
            <a:path>
              <a:moveTo>
                <a:pt x="542265" y="735629"/>
              </a:moveTo>
              <a:arcTo wR="2171098" hR="2171098" stAng="13283359" swAng="1269709"/>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E55F5-72E3-4D6F-A112-E5660E001104}">
      <dsp:nvSpPr>
        <dsp:cNvPr id="0" name=""/>
        <dsp:cNvSpPr/>
      </dsp:nvSpPr>
      <dsp:spPr>
        <a:xfrm>
          <a:off x="0" y="0"/>
          <a:ext cx="6795757" cy="755904"/>
        </a:xfrm>
        <a:prstGeom prst="roundRect">
          <a:avLst>
            <a:gd name="adj" fmla="val 10000"/>
          </a:avLst>
        </a:prstGeom>
        <a:solidFill>
          <a:schemeClr val="accent2">
            <a:lumMod val="5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HUD’s monitoring checklists are always useful for self-monitoring.</a:t>
          </a:r>
        </a:p>
      </dsp:txBody>
      <dsp:txXfrm>
        <a:off x="22140" y="22140"/>
        <a:ext cx="5891636" cy="711624"/>
      </dsp:txXfrm>
    </dsp:sp>
    <dsp:sp modelId="{C7B0759B-8686-4984-90E6-C8C984F4FDFB}">
      <dsp:nvSpPr>
        <dsp:cNvPr id="0" name=""/>
        <dsp:cNvSpPr/>
      </dsp:nvSpPr>
      <dsp:spPr>
        <a:xfrm>
          <a:off x="507475" y="860890"/>
          <a:ext cx="6795757" cy="755904"/>
        </a:xfrm>
        <a:prstGeom prst="roundRect">
          <a:avLst>
            <a:gd name="adj" fmla="val 10000"/>
          </a:avLst>
        </a:prstGeom>
        <a:solidFill>
          <a:schemeClr val="accent2">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HUD expects grantees to conduct ongoing self-monitoring to identify potential issues prior to actual HUD monitoring. </a:t>
          </a:r>
        </a:p>
      </dsp:txBody>
      <dsp:txXfrm>
        <a:off x="529615" y="883030"/>
        <a:ext cx="5752664" cy="711624"/>
      </dsp:txXfrm>
    </dsp:sp>
    <dsp:sp modelId="{8A1C411F-336E-4A91-98AA-94A79165A8D8}">
      <dsp:nvSpPr>
        <dsp:cNvPr id="0" name=""/>
        <dsp:cNvSpPr/>
      </dsp:nvSpPr>
      <dsp:spPr>
        <a:xfrm>
          <a:off x="1014950" y="1721781"/>
          <a:ext cx="6795757" cy="755904"/>
        </a:xfrm>
        <a:prstGeom prst="roundRect">
          <a:avLst>
            <a:gd name="adj" fmla="val 10000"/>
          </a:avLst>
        </a:prstGeom>
        <a:solidFill>
          <a:schemeClr val="accent2">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This allows grantee to assess their own performance prior to findings and concerns.</a:t>
          </a:r>
        </a:p>
      </dsp:txBody>
      <dsp:txXfrm>
        <a:off x="1037090" y="1743921"/>
        <a:ext cx="5752664" cy="711624"/>
      </dsp:txXfrm>
    </dsp:sp>
    <dsp:sp modelId="{67C416CE-8F36-46C8-9AD1-F016FEBC93C1}">
      <dsp:nvSpPr>
        <dsp:cNvPr id="0" name=""/>
        <dsp:cNvSpPr/>
      </dsp:nvSpPr>
      <dsp:spPr>
        <a:xfrm>
          <a:off x="1522426" y="2582672"/>
          <a:ext cx="6795757" cy="755904"/>
        </a:xfrm>
        <a:prstGeom prst="roundRect">
          <a:avLst>
            <a:gd name="adj" fmla="val 10000"/>
          </a:avLst>
        </a:prstGeom>
        <a:solidFill>
          <a:schemeClr val="accent2">
            <a:lumMod val="40000"/>
            <a:lumOff val="6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Resolve any miscommunication or misunderstanding</a:t>
          </a:r>
        </a:p>
      </dsp:txBody>
      <dsp:txXfrm>
        <a:off x="1544566" y="2604812"/>
        <a:ext cx="5752664" cy="711624"/>
      </dsp:txXfrm>
    </dsp:sp>
    <dsp:sp modelId="{CA05E376-CBAD-4C77-9F37-6365C384E25C}">
      <dsp:nvSpPr>
        <dsp:cNvPr id="0" name=""/>
        <dsp:cNvSpPr/>
      </dsp:nvSpPr>
      <dsp:spPr>
        <a:xfrm>
          <a:off x="2029901" y="3443562"/>
          <a:ext cx="6795757" cy="755904"/>
        </a:xfrm>
        <a:prstGeom prst="roundRect">
          <a:avLst>
            <a:gd name="adj" fmla="val 10000"/>
          </a:avLst>
        </a:prstGeom>
        <a:solidFill>
          <a:schemeClr val="accent1">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Recognize the need for technical assistance and support.</a:t>
          </a:r>
        </a:p>
      </dsp:txBody>
      <dsp:txXfrm>
        <a:off x="2052041" y="3465702"/>
        <a:ext cx="5752664" cy="711624"/>
      </dsp:txXfrm>
    </dsp:sp>
    <dsp:sp modelId="{31D6F48B-5F90-47F1-9B7D-0B475B765EB1}">
      <dsp:nvSpPr>
        <dsp:cNvPr id="0" name=""/>
        <dsp:cNvSpPr/>
      </dsp:nvSpPr>
      <dsp:spPr>
        <a:xfrm>
          <a:off x="6304419" y="552229"/>
          <a:ext cx="491337" cy="491337"/>
        </a:xfrm>
        <a:prstGeom prst="downArrow">
          <a:avLst>
            <a:gd name="adj1" fmla="val 55000"/>
            <a:gd name="adj2" fmla="val 45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414970" y="552229"/>
        <a:ext cx="270235" cy="369731"/>
      </dsp:txXfrm>
    </dsp:sp>
    <dsp:sp modelId="{05A8C242-F1E8-44F6-879C-D6BB63A4D8C5}">
      <dsp:nvSpPr>
        <dsp:cNvPr id="0" name=""/>
        <dsp:cNvSpPr/>
      </dsp:nvSpPr>
      <dsp:spPr>
        <a:xfrm>
          <a:off x="6811895" y="1413120"/>
          <a:ext cx="491337" cy="491337"/>
        </a:xfrm>
        <a:prstGeom prst="downArrow">
          <a:avLst>
            <a:gd name="adj1" fmla="val 55000"/>
            <a:gd name="adj2" fmla="val 45000"/>
          </a:avLst>
        </a:prstGeom>
        <a:solidFill>
          <a:schemeClr val="accent5">
            <a:tint val="40000"/>
            <a:alpha val="90000"/>
            <a:hueOff val="-638421"/>
            <a:satOff val="6737"/>
            <a:lumOff val="666"/>
            <a:alphaOff val="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922446" y="1413120"/>
        <a:ext cx="270235" cy="369731"/>
      </dsp:txXfrm>
    </dsp:sp>
    <dsp:sp modelId="{34D2E2CD-FEE7-4CB8-8591-AC1B266BD99A}">
      <dsp:nvSpPr>
        <dsp:cNvPr id="0" name=""/>
        <dsp:cNvSpPr/>
      </dsp:nvSpPr>
      <dsp:spPr>
        <a:xfrm>
          <a:off x="7319370" y="2261412"/>
          <a:ext cx="491337" cy="491337"/>
        </a:xfrm>
        <a:prstGeom prst="downArrow">
          <a:avLst>
            <a:gd name="adj1" fmla="val 55000"/>
            <a:gd name="adj2" fmla="val 45000"/>
          </a:avLst>
        </a:prstGeom>
        <a:solidFill>
          <a:schemeClr val="accent5">
            <a:tint val="40000"/>
            <a:alpha val="90000"/>
            <a:hueOff val="-1276842"/>
            <a:satOff val="13473"/>
            <a:lumOff val="1332"/>
            <a:alphaOff val="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429921" y="2261412"/>
        <a:ext cx="270235" cy="369731"/>
      </dsp:txXfrm>
    </dsp:sp>
    <dsp:sp modelId="{E777F555-07B6-4BE7-8BBC-AB5AC0F3C7D8}">
      <dsp:nvSpPr>
        <dsp:cNvPr id="0" name=""/>
        <dsp:cNvSpPr/>
      </dsp:nvSpPr>
      <dsp:spPr>
        <a:xfrm>
          <a:off x="7826845" y="3130702"/>
          <a:ext cx="491337" cy="491337"/>
        </a:xfrm>
        <a:prstGeom prst="downArrow">
          <a:avLst>
            <a:gd name="adj1" fmla="val 55000"/>
            <a:gd name="adj2" fmla="val 45000"/>
          </a:avLst>
        </a:prstGeom>
        <a:solidFill>
          <a:schemeClr val="accent5">
            <a:tint val="40000"/>
            <a:alpha val="90000"/>
            <a:hueOff val="-1915263"/>
            <a:satOff val="20210"/>
            <a:lumOff val="1998"/>
            <a:alphaOff val="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937396" y="3130702"/>
        <a:ext cx="270235" cy="369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28B8F-3629-4A05-9BEA-A46A1A0B19A1}">
      <dsp:nvSpPr>
        <dsp:cNvPr id="0" name=""/>
        <dsp:cNvSpPr/>
      </dsp:nvSpPr>
      <dsp:spPr>
        <a:xfrm>
          <a:off x="1245" y="430915"/>
          <a:ext cx="2317434" cy="810000"/>
        </a:xfrm>
        <a:prstGeom prst="chevron">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0" i="0" kern="1200" dirty="0"/>
            <a:t>Notification Letter</a:t>
          </a:r>
          <a:endParaRPr lang="en-US" sz="1500" kern="1200" dirty="0"/>
        </a:p>
      </dsp:txBody>
      <dsp:txXfrm>
        <a:off x="406245" y="430915"/>
        <a:ext cx="1507434" cy="810000"/>
      </dsp:txXfrm>
    </dsp:sp>
    <dsp:sp modelId="{2C898571-1030-4CF2-8062-5F4E4FA872F8}">
      <dsp:nvSpPr>
        <dsp:cNvPr id="0" name=""/>
        <dsp:cNvSpPr/>
      </dsp:nvSpPr>
      <dsp:spPr>
        <a:xfrm>
          <a:off x="1245" y="1342165"/>
          <a:ext cx="1853947" cy="226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b="0" i="0" kern="1200"/>
            <a:t>Form letter stating the time and date of monitoring visit</a:t>
          </a:r>
          <a:endParaRPr lang="en-US" sz="1500" kern="1200"/>
        </a:p>
        <a:p>
          <a:pPr marL="114300" lvl="1" indent="-114300" algn="l" defTabSz="666750">
            <a:lnSpc>
              <a:spcPct val="90000"/>
            </a:lnSpc>
            <a:spcBef>
              <a:spcPct val="0"/>
            </a:spcBef>
            <a:spcAft>
              <a:spcPct val="15000"/>
            </a:spcAft>
            <a:buChar char="•"/>
          </a:pPr>
          <a:r>
            <a:rPr lang="en-US" sz="1500" b="0" i="0" kern="1200"/>
            <a:t>Information that will be reviewed</a:t>
          </a:r>
          <a:endParaRPr lang="en-US" sz="1500" kern="1200"/>
        </a:p>
        <a:p>
          <a:pPr marL="114300" lvl="1" indent="-114300" algn="l" defTabSz="666750">
            <a:lnSpc>
              <a:spcPct val="90000"/>
            </a:lnSpc>
            <a:spcBef>
              <a:spcPct val="0"/>
            </a:spcBef>
            <a:spcAft>
              <a:spcPct val="15000"/>
            </a:spcAft>
            <a:buChar char="•"/>
          </a:pPr>
          <a:r>
            <a:rPr lang="en-US" sz="1500" b="0" i="0" kern="1200" dirty="0"/>
            <a:t>Members of staff that should be available</a:t>
          </a:r>
          <a:endParaRPr lang="en-US" sz="1500" kern="1200" dirty="0"/>
        </a:p>
      </dsp:txBody>
      <dsp:txXfrm>
        <a:off x="1245" y="1342165"/>
        <a:ext cx="1853947" cy="2267578"/>
      </dsp:txXfrm>
    </dsp:sp>
    <dsp:sp modelId="{F334439D-8F95-42D8-8109-E0FC1ECE591E}">
      <dsp:nvSpPr>
        <dsp:cNvPr id="0" name=""/>
        <dsp:cNvSpPr/>
      </dsp:nvSpPr>
      <dsp:spPr>
        <a:xfrm>
          <a:off x="2102680" y="430915"/>
          <a:ext cx="2317434" cy="810000"/>
        </a:xfrm>
        <a:prstGeom prst="chevron">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0" i="0" kern="1200" dirty="0"/>
            <a:t>Entrance Interview</a:t>
          </a:r>
          <a:endParaRPr lang="en-US" sz="1500" kern="1200" dirty="0"/>
        </a:p>
      </dsp:txBody>
      <dsp:txXfrm>
        <a:off x="2507680" y="430915"/>
        <a:ext cx="1507434" cy="810000"/>
      </dsp:txXfrm>
    </dsp:sp>
    <dsp:sp modelId="{5DB46B68-5AFD-4406-A439-9B3BBDF9BAAF}">
      <dsp:nvSpPr>
        <dsp:cNvPr id="0" name=""/>
        <dsp:cNvSpPr/>
      </dsp:nvSpPr>
      <dsp:spPr>
        <a:xfrm>
          <a:off x="2102680" y="1342165"/>
          <a:ext cx="1853947" cy="226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b="0" i="0" kern="1200"/>
            <a:t>Meet with the appropriate staff members</a:t>
          </a:r>
          <a:endParaRPr lang="en-US" sz="1500" kern="1200"/>
        </a:p>
        <a:p>
          <a:pPr marL="114300" lvl="1" indent="-114300" algn="l" defTabSz="666750">
            <a:lnSpc>
              <a:spcPct val="90000"/>
            </a:lnSpc>
            <a:spcBef>
              <a:spcPct val="0"/>
            </a:spcBef>
            <a:spcAft>
              <a:spcPct val="15000"/>
            </a:spcAft>
            <a:buChar char="•"/>
          </a:pPr>
          <a:r>
            <a:rPr lang="en-US" sz="1500" b="0" i="0" kern="1200"/>
            <a:t>Explain the purpose of the monitoring</a:t>
          </a:r>
          <a:endParaRPr lang="en-US" sz="1500" kern="1200"/>
        </a:p>
        <a:p>
          <a:pPr marL="114300" lvl="1" indent="-114300" algn="l" defTabSz="666750">
            <a:lnSpc>
              <a:spcPct val="90000"/>
            </a:lnSpc>
            <a:spcBef>
              <a:spcPct val="0"/>
            </a:spcBef>
            <a:spcAft>
              <a:spcPct val="15000"/>
            </a:spcAft>
            <a:buChar char="•"/>
          </a:pPr>
          <a:r>
            <a:rPr lang="en-US" sz="1500" b="0" i="0" kern="1200"/>
            <a:t>Request files to be reviewed</a:t>
          </a:r>
          <a:endParaRPr lang="en-US" sz="1500" kern="1200"/>
        </a:p>
      </dsp:txBody>
      <dsp:txXfrm>
        <a:off x="2102680" y="1342165"/>
        <a:ext cx="1853947" cy="2267578"/>
      </dsp:txXfrm>
    </dsp:sp>
    <dsp:sp modelId="{DC4D2067-E1AC-4303-8121-36836FB3AB54}">
      <dsp:nvSpPr>
        <dsp:cNvPr id="0" name=""/>
        <dsp:cNvSpPr/>
      </dsp:nvSpPr>
      <dsp:spPr>
        <a:xfrm>
          <a:off x="4204115" y="430915"/>
          <a:ext cx="2317434" cy="810000"/>
        </a:xfrm>
        <a:prstGeom prst="chevron">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Documentation /Monitoring Review</a:t>
          </a:r>
        </a:p>
      </dsp:txBody>
      <dsp:txXfrm>
        <a:off x="4609115" y="430915"/>
        <a:ext cx="1507434" cy="810000"/>
      </dsp:txXfrm>
    </dsp:sp>
    <dsp:sp modelId="{484D46BE-9FBD-4049-985E-1243388D30F2}">
      <dsp:nvSpPr>
        <dsp:cNvPr id="0" name=""/>
        <dsp:cNvSpPr/>
      </dsp:nvSpPr>
      <dsp:spPr>
        <a:xfrm>
          <a:off x="4204115" y="1342165"/>
          <a:ext cx="1853947" cy="226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Create a written record of the steps followed and what  information was reviewed</a:t>
          </a:r>
          <a:endParaRPr lang="en-US" sz="1500" kern="1200" dirty="0"/>
        </a:p>
        <a:p>
          <a:pPr marL="114300" lvl="1" indent="-114300" algn="l" defTabSz="666750">
            <a:lnSpc>
              <a:spcPct val="90000"/>
            </a:lnSpc>
            <a:spcBef>
              <a:spcPct val="0"/>
            </a:spcBef>
            <a:spcAft>
              <a:spcPct val="15000"/>
            </a:spcAft>
            <a:buChar char="•"/>
          </a:pPr>
          <a:r>
            <a:rPr lang="en-US" sz="1500" b="0" i="0" kern="1200" dirty="0"/>
            <a:t>Support the reason for findings and concerns</a:t>
          </a:r>
          <a:endParaRPr lang="en-US" sz="1500" kern="1200" dirty="0"/>
        </a:p>
        <a:p>
          <a:pPr marL="114300" lvl="1" indent="-114300" algn="l" defTabSz="666750">
            <a:lnSpc>
              <a:spcPct val="90000"/>
            </a:lnSpc>
            <a:spcBef>
              <a:spcPct val="0"/>
            </a:spcBef>
            <a:spcAft>
              <a:spcPct val="15000"/>
            </a:spcAft>
            <a:buChar char="•"/>
          </a:pPr>
          <a:r>
            <a:rPr lang="en-US" sz="1500" b="0" i="0" kern="1200" dirty="0"/>
            <a:t>Identify sources and information that was used</a:t>
          </a:r>
          <a:endParaRPr lang="en-US" sz="1500" kern="1200" dirty="0"/>
        </a:p>
      </dsp:txBody>
      <dsp:txXfrm>
        <a:off x="4204115" y="1342165"/>
        <a:ext cx="1853947" cy="2267578"/>
      </dsp:txXfrm>
    </dsp:sp>
    <dsp:sp modelId="{9B159CFA-95F2-4D49-87E0-60B6D1783FC1}">
      <dsp:nvSpPr>
        <dsp:cNvPr id="0" name=""/>
        <dsp:cNvSpPr/>
      </dsp:nvSpPr>
      <dsp:spPr>
        <a:xfrm>
          <a:off x="6305549" y="430915"/>
          <a:ext cx="2317434" cy="810000"/>
        </a:xfrm>
        <a:prstGeom prst="chevron">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0" i="0" kern="1200"/>
            <a:t>Exit Interview  </a:t>
          </a:r>
          <a:endParaRPr lang="en-US" sz="1500" kern="1200" dirty="0"/>
        </a:p>
      </dsp:txBody>
      <dsp:txXfrm>
        <a:off x="6710549" y="430915"/>
        <a:ext cx="1507434" cy="810000"/>
      </dsp:txXfrm>
    </dsp:sp>
    <dsp:sp modelId="{B0A1B56D-EE78-4B73-9418-0F976AD1CA37}">
      <dsp:nvSpPr>
        <dsp:cNvPr id="0" name=""/>
        <dsp:cNvSpPr/>
      </dsp:nvSpPr>
      <dsp:spPr>
        <a:xfrm>
          <a:off x="6305549" y="1342165"/>
          <a:ext cx="1853947" cy="226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Present preliminary results with appropriate staff members  </a:t>
          </a:r>
          <a:endParaRPr lang="en-US" sz="1500" kern="1200" dirty="0"/>
        </a:p>
      </dsp:txBody>
      <dsp:txXfrm>
        <a:off x="6305549" y="1342165"/>
        <a:ext cx="1853947" cy="2267578"/>
      </dsp:txXfrm>
    </dsp:sp>
    <dsp:sp modelId="{9F2E064C-A328-4A87-8290-0CB224A5CDE7}">
      <dsp:nvSpPr>
        <dsp:cNvPr id="0" name=""/>
        <dsp:cNvSpPr/>
      </dsp:nvSpPr>
      <dsp:spPr>
        <a:xfrm>
          <a:off x="8406984" y="430915"/>
          <a:ext cx="2317434" cy="810000"/>
        </a:xfrm>
        <a:prstGeom prst="chevron">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0" i="0" kern="1200" dirty="0"/>
            <a:t>Monitoring Report/ Closeout</a:t>
          </a:r>
          <a:endParaRPr lang="en-US" sz="1500" kern="1200" dirty="0"/>
        </a:p>
      </dsp:txBody>
      <dsp:txXfrm>
        <a:off x="8811984" y="430915"/>
        <a:ext cx="1507434" cy="810000"/>
      </dsp:txXfrm>
    </dsp:sp>
    <dsp:sp modelId="{FCB5BF90-D775-48B2-AAF1-F22F4BB4C448}">
      <dsp:nvSpPr>
        <dsp:cNvPr id="0" name=""/>
        <dsp:cNvSpPr/>
      </dsp:nvSpPr>
      <dsp:spPr>
        <a:xfrm>
          <a:off x="8406984" y="1342165"/>
          <a:ext cx="1853947" cy="226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Sends final monitoring report including findings and concerns</a:t>
          </a:r>
        </a:p>
        <a:p>
          <a:pPr marL="114300" lvl="1" indent="-114300" algn="l" defTabSz="666750">
            <a:lnSpc>
              <a:spcPct val="90000"/>
            </a:lnSpc>
            <a:spcBef>
              <a:spcPct val="0"/>
            </a:spcBef>
            <a:spcAft>
              <a:spcPct val="15000"/>
            </a:spcAft>
            <a:buChar char="•"/>
          </a:pPr>
          <a:r>
            <a:rPr lang="en-US" sz="1500" kern="1200" dirty="0"/>
            <a:t>Subrecipient provides response.</a:t>
          </a:r>
        </a:p>
        <a:p>
          <a:pPr marL="114300" lvl="1" indent="-114300" algn="l" defTabSz="666750">
            <a:lnSpc>
              <a:spcPct val="90000"/>
            </a:lnSpc>
            <a:spcBef>
              <a:spcPct val="0"/>
            </a:spcBef>
            <a:spcAft>
              <a:spcPct val="15000"/>
            </a:spcAft>
            <a:buChar char="•"/>
          </a:pPr>
          <a:r>
            <a:rPr lang="en-US" sz="1500" kern="1200" dirty="0"/>
            <a:t>Closeout once adequate resolution completed, if needed.</a:t>
          </a:r>
        </a:p>
      </dsp:txBody>
      <dsp:txXfrm>
        <a:off x="8406984" y="1342165"/>
        <a:ext cx="1853947" cy="226757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0FD6E-0D5F-4D43-9579-5CDF38005F7F}"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545B7-6F5A-4814-9820-2C919E00AC3C}" type="slidenum">
              <a:rPr lang="en-US" smtClean="0"/>
              <a:t>‹#›</a:t>
            </a:fld>
            <a:endParaRPr lang="en-US"/>
          </a:p>
        </p:txBody>
      </p:sp>
    </p:spTree>
    <p:extLst>
      <p:ext uri="{BB962C8B-B14F-4D97-AF65-F5344CB8AC3E}">
        <p14:creationId xmlns:p14="http://schemas.microsoft.com/office/powerpoint/2010/main" val="26225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a:t>
            </a:fld>
            <a:endParaRPr lang="en-US"/>
          </a:p>
        </p:txBody>
      </p:sp>
    </p:spTree>
    <p:extLst>
      <p:ext uri="{BB962C8B-B14F-4D97-AF65-F5344CB8AC3E}">
        <p14:creationId xmlns:p14="http://schemas.microsoft.com/office/powerpoint/2010/main" val="4017964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13</a:t>
            </a:fld>
            <a:endParaRPr lang="en-US"/>
          </a:p>
        </p:txBody>
      </p:sp>
    </p:spTree>
    <p:extLst>
      <p:ext uri="{BB962C8B-B14F-4D97-AF65-F5344CB8AC3E}">
        <p14:creationId xmlns:p14="http://schemas.microsoft.com/office/powerpoint/2010/main" val="272302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14</a:t>
            </a:fld>
            <a:endParaRPr lang="en-US"/>
          </a:p>
        </p:txBody>
      </p:sp>
    </p:spTree>
    <p:extLst>
      <p:ext uri="{BB962C8B-B14F-4D97-AF65-F5344CB8AC3E}">
        <p14:creationId xmlns:p14="http://schemas.microsoft.com/office/powerpoint/2010/main" val="246955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15</a:t>
            </a:fld>
            <a:endParaRPr lang="en-US"/>
          </a:p>
        </p:txBody>
      </p:sp>
    </p:spTree>
    <p:extLst>
      <p:ext uri="{BB962C8B-B14F-4D97-AF65-F5344CB8AC3E}">
        <p14:creationId xmlns:p14="http://schemas.microsoft.com/office/powerpoint/2010/main" val="398499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16</a:t>
            </a:fld>
            <a:endParaRPr lang="en-US"/>
          </a:p>
        </p:txBody>
      </p:sp>
    </p:spTree>
    <p:extLst>
      <p:ext uri="{BB962C8B-B14F-4D97-AF65-F5344CB8AC3E}">
        <p14:creationId xmlns:p14="http://schemas.microsoft.com/office/powerpoint/2010/main" val="351088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17</a:t>
            </a:fld>
            <a:endParaRPr lang="en-US"/>
          </a:p>
        </p:txBody>
      </p:sp>
    </p:spTree>
    <p:extLst>
      <p:ext uri="{BB962C8B-B14F-4D97-AF65-F5344CB8AC3E}">
        <p14:creationId xmlns:p14="http://schemas.microsoft.com/office/powerpoint/2010/main" val="4184292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18</a:t>
            </a:fld>
            <a:endParaRPr lang="en-US"/>
          </a:p>
        </p:txBody>
      </p:sp>
    </p:spTree>
    <p:extLst>
      <p:ext uri="{BB962C8B-B14F-4D97-AF65-F5344CB8AC3E}">
        <p14:creationId xmlns:p14="http://schemas.microsoft.com/office/powerpoint/2010/main" val="409103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19</a:t>
            </a:fld>
            <a:endParaRPr lang="en-US"/>
          </a:p>
        </p:txBody>
      </p:sp>
    </p:spTree>
    <p:extLst>
      <p:ext uri="{BB962C8B-B14F-4D97-AF65-F5344CB8AC3E}">
        <p14:creationId xmlns:p14="http://schemas.microsoft.com/office/powerpoint/2010/main" val="155917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20</a:t>
            </a:fld>
            <a:endParaRPr lang="en-US"/>
          </a:p>
        </p:txBody>
      </p:sp>
    </p:spTree>
    <p:extLst>
      <p:ext uri="{BB962C8B-B14F-4D97-AF65-F5344CB8AC3E}">
        <p14:creationId xmlns:p14="http://schemas.microsoft.com/office/powerpoint/2010/main" val="578850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21</a:t>
            </a:fld>
            <a:endParaRPr lang="en-US"/>
          </a:p>
        </p:txBody>
      </p:sp>
    </p:spTree>
    <p:extLst>
      <p:ext uri="{BB962C8B-B14F-4D97-AF65-F5344CB8AC3E}">
        <p14:creationId xmlns:p14="http://schemas.microsoft.com/office/powerpoint/2010/main" val="914517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22</a:t>
            </a:fld>
            <a:endParaRPr lang="en-US"/>
          </a:p>
        </p:txBody>
      </p:sp>
    </p:spTree>
    <p:extLst>
      <p:ext uri="{BB962C8B-B14F-4D97-AF65-F5344CB8AC3E}">
        <p14:creationId xmlns:p14="http://schemas.microsoft.com/office/powerpoint/2010/main" val="33910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3</a:t>
            </a:fld>
            <a:endParaRPr lang="en-US"/>
          </a:p>
        </p:txBody>
      </p:sp>
    </p:spTree>
    <p:extLst>
      <p:ext uri="{BB962C8B-B14F-4D97-AF65-F5344CB8AC3E}">
        <p14:creationId xmlns:p14="http://schemas.microsoft.com/office/powerpoint/2010/main" val="1858594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23</a:t>
            </a:fld>
            <a:endParaRPr lang="en-US"/>
          </a:p>
        </p:txBody>
      </p:sp>
    </p:spTree>
    <p:extLst>
      <p:ext uri="{BB962C8B-B14F-4D97-AF65-F5344CB8AC3E}">
        <p14:creationId xmlns:p14="http://schemas.microsoft.com/office/powerpoint/2010/main" val="78771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24</a:t>
            </a:fld>
            <a:endParaRPr lang="en-US"/>
          </a:p>
        </p:txBody>
      </p:sp>
    </p:spTree>
    <p:extLst>
      <p:ext uri="{BB962C8B-B14F-4D97-AF65-F5344CB8AC3E}">
        <p14:creationId xmlns:p14="http://schemas.microsoft.com/office/powerpoint/2010/main" val="142837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E545B7-6F5A-4814-9820-2C919E00A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7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6</a:t>
            </a:fld>
            <a:endParaRPr lang="en-US"/>
          </a:p>
        </p:txBody>
      </p:sp>
    </p:spTree>
    <p:extLst>
      <p:ext uri="{BB962C8B-B14F-4D97-AF65-F5344CB8AC3E}">
        <p14:creationId xmlns:p14="http://schemas.microsoft.com/office/powerpoint/2010/main" val="333277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7</a:t>
            </a:fld>
            <a:endParaRPr lang="en-US"/>
          </a:p>
        </p:txBody>
      </p:sp>
    </p:spTree>
    <p:extLst>
      <p:ext uri="{BB962C8B-B14F-4D97-AF65-F5344CB8AC3E}">
        <p14:creationId xmlns:p14="http://schemas.microsoft.com/office/powerpoint/2010/main" val="179473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8</a:t>
            </a:fld>
            <a:endParaRPr lang="en-US"/>
          </a:p>
        </p:txBody>
      </p:sp>
    </p:spTree>
    <p:extLst>
      <p:ext uri="{BB962C8B-B14F-4D97-AF65-F5344CB8AC3E}">
        <p14:creationId xmlns:p14="http://schemas.microsoft.com/office/powerpoint/2010/main" val="258494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9</a:t>
            </a:fld>
            <a:endParaRPr lang="en-US"/>
          </a:p>
        </p:txBody>
      </p:sp>
    </p:spTree>
    <p:extLst>
      <p:ext uri="{BB962C8B-B14F-4D97-AF65-F5344CB8AC3E}">
        <p14:creationId xmlns:p14="http://schemas.microsoft.com/office/powerpoint/2010/main" val="197471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10</a:t>
            </a:fld>
            <a:endParaRPr lang="en-US"/>
          </a:p>
        </p:txBody>
      </p:sp>
    </p:spTree>
    <p:extLst>
      <p:ext uri="{BB962C8B-B14F-4D97-AF65-F5344CB8AC3E}">
        <p14:creationId xmlns:p14="http://schemas.microsoft.com/office/powerpoint/2010/main" val="329784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545B7-6F5A-4814-9820-2C919E00AC3C}" type="slidenum">
              <a:rPr lang="en-US" smtClean="0"/>
              <a:t>12</a:t>
            </a:fld>
            <a:endParaRPr lang="en-US"/>
          </a:p>
        </p:txBody>
      </p:sp>
    </p:spTree>
    <p:extLst>
      <p:ext uri="{BB962C8B-B14F-4D97-AF65-F5344CB8AC3E}">
        <p14:creationId xmlns:p14="http://schemas.microsoft.com/office/powerpoint/2010/main" val="1657042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10972A-F43D-440F-B655-2CE2077D2E37}"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21915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DB8ED-F870-4761-96DC-5BB37F7DE016}"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9705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DE0A0-D981-4AEA-B61F-3F84FDEFBB9C}"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467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E7284-E45E-4E6C-B923-F19B8075B515}"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6018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27F57-00E3-4C3A-9B96-F574E86F64DE}"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58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0F73E-1013-4595-BDD5-6A6BA34D5738}"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88997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B787B-7FD3-46B9-957F-70CD3AC09695}"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253283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DE8A3-8369-40F0-8A92-56BFF45B930D}"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6384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F3664-DAE3-449A-B7FC-4E12D61CE25A}"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2195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72B30-F2BA-41B1-A7BF-952AFE143A41}" type="datetime1">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70986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56B2B7-4A4C-4664-8A6F-2E97D83841D9}" type="datetime1">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91361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F51D5A-29EC-4D90-BD0E-986AEB55E18D}" type="datetime1">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17254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DC07A4C-D64F-41DB-B8D3-53F065B9E966}" type="datetime1">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330001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84D8A-C036-477F-8B45-A712A1BE2247}" type="datetime1">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173230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90982-C384-46F5-899A-4661FA58925E}" type="datetime1">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Tree>
    <p:extLst>
      <p:ext uri="{BB962C8B-B14F-4D97-AF65-F5344CB8AC3E}">
        <p14:creationId xmlns:p14="http://schemas.microsoft.com/office/powerpoint/2010/main" val="21382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8FB2B-0834-4E69-81CF-5D187DC0C246}" type="slidenum">
              <a:rPr lang="en-US" smtClean="0"/>
              <a:t>‹#›</a:t>
            </a:fld>
            <a:endParaRPr lang="en-US"/>
          </a:p>
        </p:txBody>
      </p:sp>
      <p:sp>
        <p:nvSpPr>
          <p:cNvPr id="5" name="Date Placeholder 4"/>
          <p:cNvSpPr>
            <a:spLocks noGrp="1"/>
          </p:cNvSpPr>
          <p:nvPr>
            <p:ph type="dt" sz="half" idx="10"/>
          </p:nvPr>
        </p:nvSpPr>
        <p:spPr/>
        <p:txBody>
          <a:bodyPr/>
          <a:lstStyle/>
          <a:p>
            <a:fld id="{E8A53C0E-6483-4D35-BAD6-7A2BF6734103}" type="datetime1">
              <a:rPr lang="en-US" smtClean="0"/>
              <a:t>6/5/2024</a:t>
            </a:fld>
            <a:endParaRPr lang="en-US"/>
          </a:p>
        </p:txBody>
      </p:sp>
    </p:spTree>
    <p:extLst>
      <p:ext uri="{BB962C8B-B14F-4D97-AF65-F5344CB8AC3E}">
        <p14:creationId xmlns:p14="http://schemas.microsoft.com/office/powerpoint/2010/main" val="41834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8420BD-0994-4D37-AC7B-698BBB399BDE}" type="datetime1">
              <a:rPr lang="en-US" smtClean="0"/>
              <a:t>6/5/2024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F8FB2B-0834-4E69-81CF-5D187DC0C246}" type="slidenum">
              <a:rPr lang="en-US" smtClean="0"/>
              <a:t>‹#›</a:t>
            </a:fld>
            <a:endParaRPr lang="en-US"/>
          </a:p>
        </p:txBody>
      </p:sp>
    </p:spTree>
    <p:extLst>
      <p:ext uri="{BB962C8B-B14F-4D97-AF65-F5344CB8AC3E}">
        <p14:creationId xmlns:p14="http://schemas.microsoft.com/office/powerpoint/2010/main" val="36552432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A2_CED2BE5A.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9A_F715F8C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9D_7A71E07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Heather.Royall@slcgov.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A8_BC3B85F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hud.gov/sites/dfiles/OCHCO/documents/2023-08cpdn.pdf" TargetMode="External"/><Relationship Id="rId2" Type="http://schemas.openxmlformats.org/officeDocument/2006/relationships/hyperlink" Target="https://www.hud.gov/program_offices/administration/hudclips/handbooks/cpd/6509.2" TargetMode="External"/><Relationship Id="rId1" Type="http://schemas.openxmlformats.org/officeDocument/2006/relationships/slideLayout" Target="../slideLayouts/slideLayout2.xml"/><Relationship Id="rId6" Type="http://schemas.openxmlformats.org/officeDocument/2006/relationships/hyperlink" Target="https://sites.hudexchange.info/cdbg-dr-consolidated-notice/cross-cutting-requirements/" TargetMode="External"/><Relationship Id="rId5" Type="http://schemas.openxmlformats.org/officeDocument/2006/relationships/hyperlink" Target="https://www.hudexchange.info/programs/cpd-monitoring/#monitoring-overview" TargetMode="External"/><Relationship Id="rId4" Type="http://schemas.openxmlformats.org/officeDocument/2006/relationships/hyperlink" Target="https://www.hud.gov/sites/documents/DOC_35339.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hudexchange.info/resource/89/community-development-block-grant-program-cdbg-guide-to-national-objectives-and-eligible-activities-for-entitlement-communities/" TargetMode="External"/><Relationship Id="rId2" Type="http://schemas.openxmlformats.org/officeDocument/2006/relationships/hyperlink" Target="https://www.hudexchange.info/trainings/basically-cdbg-online/other-federal-requirements/" TargetMode="External"/><Relationship Id="rId1" Type="http://schemas.openxmlformats.org/officeDocument/2006/relationships/slideLayout" Target="../slideLayouts/slideLayout2.xml"/><Relationship Id="rId5" Type="http://schemas.openxmlformats.org/officeDocument/2006/relationships/hyperlink" Target="https://www.hudexchange.info/resource/2424/ensuring-cdbg-subrecipient-timelines/" TargetMode="External"/><Relationship Id="rId4" Type="http://schemas.openxmlformats.org/officeDocument/2006/relationships/hyperlink" Target="https://www.hudexchange.info/resource/2649/training-cdbg-subrecipients-in-administrative-system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hudexchange.info/programs/esg/" TargetMode="External"/><Relationship Id="rId2" Type="http://schemas.openxmlformats.org/officeDocument/2006/relationships/hyperlink" Target="https://www.hudexchange.info/homelessness-assistance/coc-esg-virtual-binde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udexchange.info/resource/2467/home-monitoring-tools/" TargetMode="External"/><Relationship Id="rId2" Type="http://schemas.openxmlformats.org/officeDocument/2006/relationships/hyperlink" Target="https://www.hudexchange.info/resource/6322/home-monitoring-pj-self-assessment-too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hudexchange.info/resource/1025/hopwa-program-administration-toolkit/" TargetMode="External"/><Relationship Id="rId2" Type="http://schemas.openxmlformats.org/officeDocument/2006/relationships/hyperlink" Target="https://www.hudexchange.info/programs/hopwa/hopwa-performance-management-and-monitoring/" TargetMode="External"/><Relationship Id="rId1" Type="http://schemas.openxmlformats.org/officeDocument/2006/relationships/slideLayout" Target="../slideLayouts/slideLayout2.xml"/><Relationship Id="rId4" Type="http://schemas.openxmlformats.org/officeDocument/2006/relationships/hyperlink" Target="https://www.hudexchange.info/resource/1003/hopwa-grantee-oversight-resource-guid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F06BC4-8A1B-9640-1E5A-5751836798FE}"/>
              </a:ext>
            </a:extLst>
          </p:cNvPr>
          <p:cNvSpPr>
            <a:spLocks noGrp="1"/>
          </p:cNvSpPr>
          <p:nvPr>
            <p:ph type="ctrTitle"/>
          </p:nvPr>
        </p:nvSpPr>
        <p:spPr>
          <a:xfrm>
            <a:off x="4974335" y="1731352"/>
            <a:ext cx="4609931" cy="1691895"/>
          </a:xfrm>
        </p:spPr>
        <p:txBody>
          <a:bodyPr anchor="t">
            <a:normAutofit fontScale="90000"/>
          </a:bodyPr>
          <a:lstStyle/>
          <a:p>
            <a:pPr algn="l">
              <a:lnSpc>
                <a:spcPct val="90000"/>
              </a:lnSpc>
            </a:pPr>
            <a:r>
              <a:rPr lang="en-US" sz="4600" b="1" dirty="0">
                <a:solidFill>
                  <a:schemeClr val="accent2">
                    <a:lumMod val="75000"/>
                  </a:schemeClr>
                </a:solidFill>
              </a:rPr>
              <a:t>Best Practices for Internal and External Monitoring</a:t>
            </a:r>
          </a:p>
        </p:txBody>
      </p:sp>
      <p:sp>
        <p:nvSpPr>
          <p:cNvPr id="9" name="Subtitle 8">
            <a:extLst>
              <a:ext uri="{FF2B5EF4-FFF2-40B4-BE49-F238E27FC236}">
                <a16:creationId xmlns:a16="http://schemas.microsoft.com/office/drawing/2014/main" id="{39B384AB-6266-96A5-BC47-A5828D3C27EC}"/>
              </a:ext>
            </a:extLst>
          </p:cNvPr>
          <p:cNvSpPr>
            <a:spLocks noGrp="1"/>
          </p:cNvSpPr>
          <p:nvPr>
            <p:ph type="subTitle" idx="1"/>
          </p:nvPr>
        </p:nvSpPr>
        <p:spPr>
          <a:xfrm>
            <a:off x="4974336" y="4514446"/>
            <a:ext cx="4299666" cy="871042"/>
          </a:xfrm>
        </p:spPr>
        <p:txBody>
          <a:bodyPr>
            <a:normAutofit/>
          </a:bodyPr>
          <a:lstStyle/>
          <a:p>
            <a:pPr algn="l"/>
            <a:r>
              <a:rPr lang="en-US" dirty="0">
                <a:solidFill>
                  <a:schemeClr val="tx1"/>
                </a:solidFill>
              </a:rPr>
              <a:t>2024 NCDA Annual Conference</a:t>
            </a:r>
          </a:p>
          <a:p>
            <a:pPr algn="l"/>
            <a:r>
              <a:rPr lang="en-US" dirty="0">
                <a:solidFill>
                  <a:schemeClr val="tx1"/>
                </a:solidFill>
              </a:rPr>
              <a:t>June 14, 2024</a:t>
            </a:r>
          </a:p>
          <a:p>
            <a:pPr algn="l"/>
            <a:endParaRPr lang="en-US" dirty="0"/>
          </a:p>
        </p:txBody>
      </p:sp>
      <p:sp>
        <p:nvSpPr>
          <p:cNvPr id="14" name="Isosceles Triangle 13">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Logo&#10;&#10;Description automatically generated">
            <a:extLst>
              <a:ext uri="{FF2B5EF4-FFF2-40B4-BE49-F238E27FC236}">
                <a16:creationId xmlns:a16="http://schemas.microsoft.com/office/drawing/2014/main" id="{8718ABF8-07F5-4CCF-5E32-0D5567128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04" y="2722210"/>
            <a:ext cx="3765692" cy="1421549"/>
          </a:xfrm>
          <a:prstGeom prst="rect">
            <a:avLst/>
          </a:prstGeom>
        </p:spPr>
      </p:pic>
      <p:sp>
        <p:nvSpPr>
          <p:cNvPr id="2" name="Slide Number Placeholder 1">
            <a:extLst>
              <a:ext uri="{FF2B5EF4-FFF2-40B4-BE49-F238E27FC236}">
                <a16:creationId xmlns:a16="http://schemas.microsoft.com/office/drawing/2014/main" id="{96E4F93F-5DAC-4E83-A797-CFB79328802F}"/>
              </a:ext>
            </a:extLst>
          </p:cNvPr>
          <p:cNvSpPr>
            <a:spLocks noGrp="1"/>
          </p:cNvSpPr>
          <p:nvPr>
            <p:ph type="sldNum" sz="quarter" idx="12"/>
          </p:nvPr>
        </p:nvSpPr>
        <p:spPr>
          <a:xfrm>
            <a:off x="8590663" y="6041362"/>
            <a:ext cx="683339" cy="365125"/>
          </a:xfrm>
        </p:spPr>
        <p:txBody>
          <a:bodyPr>
            <a:normAutofit/>
          </a:bodyPr>
          <a:lstStyle/>
          <a:p>
            <a:pPr>
              <a:spcAft>
                <a:spcPts val="600"/>
              </a:spcAft>
            </a:pPr>
            <a:fld id="{2CF8FB2B-0834-4E69-81CF-5D187DC0C246}" type="slidenum">
              <a:rPr lang="en-US" smtClean="0"/>
              <a:pPr>
                <a:spcAft>
                  <a:spcPts val="600"/>
                </a:spcAft>
              </a:pPr>
              <a:t>1</a:t>
            </a:fld>
            <a:endParaRPr lang="en-US"/>
          </a:p>
        </p:txBody>
      </p:sp>
      <p:pic>
        <p:nvPicPr>
          <p:cNvPr id="4" name="Picture 3" descr="A logo for a company&#10;&#10;Description automatically generated">
            <a:extLst>
              <a:ext uri="{FF2B5EF4-FFF2-40B4-BE49-F238E27FC236}">
                <a16:creationId xmlns:a16="http://schemas.microsoft.com/office/drawing/2014/main" id="{75CB4BAC-AF9E-AFEB-A25A-AC8639921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53" y="5839683"/>
            <a:ext cx="1698968" cy="788578"/>
          </a:xfrm>
          <a:prstGeom prst="rect">
            <a:avLst/>
          </a:prstGeom>
        </p:spPr>
      </p:pic>
    </p:spTree>
    <p:extLst>
      <p:ext uri="{BB962C8B-B14F-4D97-AF65-F5344CB8AC3E}">
        <p14:creationId xmlns:p14="http://schemas.microsoft.com/office/powerpoint/2010/main" val="258324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12EFE9-29B6-A0C4-FE5C-1FD98469D7FB}"/>
              </a:ext>
            </a:extLst>
          </p:cNvPr>
          <p:cNvSpPr>
            <a:spLocks noGrp="1"/>
          </p:cNvSpPr>
          <p:nvPr>
            <p:ph type="sldNum" sz="quarter" idx="12"/>
          </p:nvPr>
        </p:nvSpPr>
        <p:spPr>
          <a:xfrm>
            <a:off x="8590663" y="6041362"/>
            <a:ext cx="683339" cy="365125"/>
          </a:xfrm>
        </p:spPr>
        <p:txBody>
          <a:bodyPr>
            <a:normAutofit/>
          </a:bodyPr>
          <a:lstStyle/>
          <a:p>
            <a:pPr>
              <a:spcAft>
                <a:spcPts val="600"/>
              </a:spcAft>
            </a:pPr>
            <a:fld id="{2CF8FB2B-0834-4E69-81CF-5D187DC0C246}" type="slidenum">
              <a:rPr lang="en-US" smtClean="0"/>
              <a:pPr>
                <a:spcAft>
                  <a:spcPts val="600"/>
                </a:spcAft>
              </a:pPr>
              <a:t>10</a:t>
            </a:fld>
            <a:endParaRPr lang="en-US"/>
          </a:p>
        </p:txBody>
      </p:sp>
      <p:sp>
        <p:nvSpPr>
          <p:cNvPr id="9" name="Title 1">
            <a:extLst>
              <a:ext uri="{FF2B5EF4-FFF2-40B4-BE49-F238E27FC236}">
                <a16:creationId xmlns:a16="http://schemas.microsoft.com/office/drawing/2014/main" id="{D65B8676-0163-D1AA-4A47-4A057D6AE836}"/>
              </a:ext>
            </a:extLst>
          </p:cNvPr>
          <p:cNvSpPr txBox="1">
            <a:spLocks/>
          </p:cNvSpPr>
          <p:nvPr/>
        </p:nvSpPr>
        <p:spPr>
          <a:xfrm>
            <a:off x="-150569" y="372505"/>
            <a:ext cx="997419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lumMod val="75000"/>
                  </a:schemeClr>
                </a:solidFill>
              </a:rPr>
              <a:t>MONITORING WITHIN GRANTS LIFECYCLE</a:t>
            </a:r>
          </a:p>
        </p:txBody>
      </p:sp>
      <p:graphicFrame>
        <p:nvGraphicFramePr>
          <p:cNvPr id="12" name="Content Placeholder 11">
            <a:extLst>
              <a:ext uri="{FF2B5EF4-FFF2-40B4-BE49-F238E27FC236}">
                <a16:creationId xmlns:a16="http://schemas.microsoft.com/office/drawing/2014/main" id="{C8A2DE59-8C7B-9815-38C8-F3F0DDA69A9B}"/>
              </a:ext>
            </a:extLst>
          </p:cNvPr>
          <p:cNvGraphicFramePr>
            <a:graphicFrameLocks noGrp="1"/>
          </p:cNvGraphicFramePr>
          <p:nvPr>
            <p:ph idx="1"/>
            <p:extLst>
              <p:ext uri="{D42A27DB-BD31-4B8C-83A1-F6EECF244321}">
                <p14:modId xmlns:p14="http://schemas.microsoft.com/office/powerpoint/2010/main" val="3870983127"/>
              </p:ext>
            </p:extLst>
          </p:nvPr>
        </p:nvGraphicFramePr>
        <p:xfrm>
          <a:off x="-421889" y="1315503"/>
          <a:ext cx="11357618" cy="509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86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8">
            <a:extLst>
              <a:ext uri="{FF2B5EF4-FFF2-40B4-BE49-F238E27FC236}">
                <a16:creationId xmlns:a16="http://schemas.microsoft.com/office/drawing/2014/main" id="{FAD2CA35-5404-E784-4556-CF911B42F9D5}"/>
              </a:ext>
            </a:extLst>
          </p:cNvPr>
          <p:cNvPicPr>
            <a:picLocks noChangeAspect="1"/>
          </p:cNvPicPr>
          <p:nvPr/>
        </p:nvPicPr>
        <p:blipFill rotWithShape="1">
          <a:blip r:embed="rId2">
            <a:duotone>
              <a:prstClr val="black"/>
              <a:schemeClr val="accent5">
                <a:tint val="45000"/>
                <a:satMod val="400000"/>
              </a:schemeClr>
            </a:duotone>
            <a:alphaModFix amt="25000"/>
          </a:blip>
          <a:srcRect r="-1" b="359"/>
          <a:stretch/>
        </p:blipFill>
        <p:spPr>
          <a:xfrm>
            <a:off x="474133" y="474134"/>
            <a:ext cx="11243734" cy="5909733"/>
          </a:xfrm>
          <a:prstGeom prst="rect">
            <a:avLst/>
          </a:prstGeom>
        </p:spPr>
      </p:pic>
      <p:sp>
        <p:nvSpPr>
          <p:cNvPr id="2" name="Title 1">
            <a:extLst>
              <a:ext uri="{FF2B5EF4-FFF2-40B4-BE49-F238E27FC236}">
                <a16:creationId xmlns:a16="http://schemas.microsoft.com/office/drawing/2014/main" id="{3DFC36CB-E3EB-9977-8FCF-174FE0464B62}"/>
              </a:ext>
            </a:extLst>
          </p:cNvPr>
          <p:cNvSpPr>
            <a:spLocks noGrp="1"/>
          </p:cNvSpPr>
          <p:nvPr>
            <p:ph type="title"/>
          </p:nvPr>
        </p:nvSpPr>
        <p:spPr>
          <a:xfrm>
            <a:off x="1154954" y="973668"/>
            <a:ext cx="8761413" cy="706964"/>
          </a:xfrm>
        </p:spPr>
        <p:txBody>
          <a:bodyPr>
            <a:normAutofit/>
          </a:bodyPr>
          <a:lstStyle/>
          <a:p>
            <a:pPr algn="ctr"/>
            <a:r>
              <a:rPr lang="en-US" b="1">
                <a:solidFill>
                  <a:schemeClr val="accent2">
                    <a:lumMod val="75000"/>
                  </a:schemeClr>
                </a:solidFill>
                <a:ea typeface="+mj-lt"/>
                <a:cs typeface="+mj-lt"/>
              </a:rPr>
              <a:t>IDEAL APPROACH!</a:t>
            </a:r>
            <a:endParaRPr lang="en-US">
              <a:solidFill>
                <a:schemeClr val="accent2">
                  <a:lumMod val="75000"/>
                </a:schemeClr>
              </a:solidFill>
            </a:endParaRPr>
          </a:p>
        </p:txBody>
      </p:sp>
      <p:sp>
        <p:nvSpPr>
          <p:cNvPr id="55" name="Slide Number Placeholder 3">
            <a:extLst>
              <a:ext uri="{FF2B5EF4-FFF2-40B4-BE49-F238E27FC236}">
                <a16:creationId xmlns:a16="http://schemas.microsoft.com/office/drawing/2014/main" id="{60184856-085B-647C-44C7-045785354512}"/>
              </a:ext>
            </a:extLst>
          </p:cNvPr>
          <p:cNvSpPr>
            <a:spLocks noGrp="1"/>
          </p:cNvSpPr>
          <p:nvPr>
            <p:ph type="sldNum" sz="quarter" idx="12"/>
          </p:nvPr>
        </p:nvSpPr>
        <p:spPr>
          <a:xfrm>
            <a:off x="10352540" y="295729"/>
            <a:ext cx="838199" cy="767687"/>
          </a:xfrm>
        </p:spPr>
        <p:txBody>
          <a:bodyPr>
            <a:normAutofit/>
          </a:bodyPr>
          <a:lstStyle/>
          <a:p>
            <a:pPr>
              <a:spcAft>
                <a:spcPts val="600"/>
              </a:spcAft>
            </a:pPr>
            <a:fld id="{C0718885-FC25-4FFE-B704-89D95DEE8D13}" type="slidenum">
              <a:rPr lang="en-US">
                <a:solidFill>
                  <a:srgbClr val="FFFFFF"/>
                </a:solidFill>
              </a:rPr>
              <a:pPr>
                <a:spcAft>
                  <a:spcPts val="600"/>
                </a:spcAft>
              </a:pPr>
              <a:t>11</a:t>
            </a:fld>
            <a:endParaRPr lang="en-US">
              <a:solidFill>
                <a:srgbClr val="FFFFFF"/>
              </a:solidFill>
            </a:endParaRPr>
          </a:p>
        </p:txBody>
      </p:sp>
      <p:graphicFrame>
        <p:nvGraphicFramePr>
          <p:cNvPr id="14" name="Content Placeholder 2">
            <a:extLst>
              <a:ext uri="{FF2B5EF4-FFF2-40B4-BE49-F238E27FC236}">
                <a16:creationId xmlns:a16="http://schemas.microsoft.com/office/drawing/2014/main" id="{EAB0923A-0E15-4FF2-6591-7CC2DAC503E9}"/>
              </a:ext>
            </a:extLst>
          </p:cNvPr>
          <p:cNvGraphicFramePr>
            <a:graphicFrameLocks noGrp="1"/>
          </p:cNvGraphicFramePr>
          <p:nvPr>
            <p:ph idx="1"/>
            <p:extLst>
              <p:ext uri="{D42A27DB-BD31-4B8C-83A1-F6EECF244321}">
                <p14:modId xmlns:p14="http://schemas.microsoft.com/office/powerpoint/2010/main" val="3670314250"/>
              </p:ext>
            </p:extLst>
          </p:nvPr>
        </p:nvGraphicFramePr>
        <p:xfrm>
          <a:off x="1154954" y="1820333"/>
          <a:ext cx="8825659" cy="419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12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F633-4EB0-B7E3-DD64-D9725037AFBD}"/>
              </a:ext>
            </a:extLst>
          </p:cNvPr>
          <p:cNvSpPr>
            <a:spLocks noGrp="1"/>
          </p:cNvSpPr>
          <p:nvPr>
            <p:ph type="title"/>
          </p:nvPr>
        </p:nvSpPr>
        <p:spPr>
          <a:xfrm>
            <a:off x="677334" y="265473"/>
            <a:ext cx="8596668" cy="1320800"/>
          </a:xfrm>
        </p:spPr>
        <p:txBody>
          <a:bodyPr/>
          <a:lstStyle/>
          <a:p>
            <a:pPr algn="ctr"/>
            <a:r>
              <a:rPr lang="en-US" b="1" dirty="0">
                <a:solidFill>
                  <a:schemeClr val="accent2">
                    <a:lumMod val="75000"/>
                  </a:schemeClr>
                </a:solidFill>
              </a:rPr>
              <a:t>FIRST THINGS FIRST...</a:t>
            </a:r>
          </a:p>
        </p:txBody>
      </p:sp>
      <p:sp>
        <p:nvSpPr>
          <p:cNvPr id="3" name="Content Placeholder 2">
            <a:extLst>
              <a:ext uri="{FF2B5EF4-FFF2-40B4-BE49-F238E27FC236}">
                <a16:creationId xmlns:a16="http://schemas.microsoft.com/office/drawing/2014/main" id="{DAFB13AD-5EC5-3CF2-3347-6CE207FFB43E}"/>
              </a:ext>
            </a:extLst>
          </p:cNvPr>
          <p:cNvSpPr>
            <a:spLocks noGrp="1"/>
          </p:cNvSpPr>
          <p:nvPr>
            <p:ph idx="1"/>
          </p:nvPr>
        </p:nvSpPr>
        <p:spPr>
          <a:xfrm>
            <a:off x="677334" y="1023257"/>
            <a:ext cx="8596668" cy="5498269"/>
          </a:xfrm>
        </p:spPr>
        <p:txBody>
          <a:bodyPr vert="horz" lIns="91440" tIns="45720" rIns="91440" bIns="45720" rtlCol="0" anchor="t">
            <a:normAutofit/>
          </a:bodyPr>
          <a:lstStyle/>
          <a:p>
            <a:r>
              <a:rPr lang="en-US" dirty="0">
                <a:solidFill>
                  <a:schemeClr val="tx1"/>
                </a:solidFill>
              </a:rPr>
              <a:t>The first step to a successful monitoring of subrecipients and internal programs is to take a proactive approach. "Get your house in order"!</a:t>
            </a:r>
          </a:p>
          <a:p>
            <a:r>
              <a:rPr lang="en-US" dirty="0">
                <a:solidFill>
                  <a:schemeClr val="tx1"/>
                </a:solidFill>
              </a:rPr>
              <a:t>Periodically review &amp; update your internal program Policies and Procedures</a:t>
            </a:r>
          </a:p>
          <a:p>
            <a:r>
              <a:rPr lang="en-US" dirty="0">
                <a:solidFill>
                  <a:schemeClr val="tx1"/>
                </a:solidFill>
              </a:rPr>
              <a:t>Have clearly identified division of duties for internal grant management</a:t>
            </a:r>
          </a:p>
          <a:p>
            <a:r>
              <a:rPr lang="en-US" dirty="0">
                <a:solidFill>
                  <a:schemeClr val="tx1"/>
                </a:solidFill>
              </a:rPr>
              <a:t>Develop a monitoring plan, strategy, and schedule</a:t>
            </a:r>
          </a:p>
          <a:p>
            <a:pPr lvl="1"/>
            <a:r>
              <a:rPr lang="en-US" sz="1800" dirty="0">
                <a:solidFill>
                  <a:schemeClr val="tx1"/>
                </a:solidFill>
              </a:rPr>
              <a:t>Create a risk assessment tool – Use objective and subjective criteria</a:t>
            </a:r>
          </a:p>
          <a:p>
            <a:pPr lvl="1"/>
            <a:r>
              <a:rPr lang="en-US" sz="1800" dirty="0">
                <a:solidFill>
                  <a:schemeClr val="tx1"/>
                </a:solidFill>
              </a:rPr>
              <a:t>Will you do TAs, desk reviews (lighter touch), and/or full monitoring reviews?</a:t>
            </a:r>
          </a:p>
          <a:p>
            <a:pPr lvl="1"/>
            <a:r>
              <a:rPr lang="en-US" sz="1800" dirty="0">
                <a:solidFill>
                  <a:schemeClr val="tx1"/>
                </a:solidFill>
              </a:rPr>
              <a:t>How often will you monitor? Be consistent!</a:t>
            </a:r>
          </a:p>
          <a:p>
            <a:pPr lvl="1"/>
            <a:r>
              <a:rPr lang="en-US" sz="1800" dirty="0">
                <a:solidFill>
                  <a:schemeClr val="tx1"/>
                </a:solidFill>
              </a:rPr>
              <a:t>Are you monitoring subrecipients</a:t>
            </a:r>
            <a:r>
              <a:rPr lang="en-US" sz="1800" u="sng" dirty="0">
                <a:solidFill>
                  <a:schemeClr val="tx1"/>
                </a:solidFill>
              </a:rPr>
              <a:t> and </a:t>
            </a:r>
            <a:r>
              <a:rPr lang="en-US" sz="1800" dirty="0">
                <a:solidFill>
                  <a:schemeClr val="tx1"/>
                </a:solidFill>
              </a:rPr>
              <a:t>doing internal self-audits?</a:t>
            </a:r>
          </a:p>
          <a:p>
            <a:r>
              <a:rPr lang="en-US" dirty="0">
                <a:solidFill>
                  <a:schemeClr val="tx1"/>
                </a:solidFill>
              </a:rPr>
              <a:t>Use checklists for internal file management and self-audits, as well as subrecipient monitoring</a:t>
            </a:r>
          </a:p>
          <a:p>
            <a:r>
              <a:rPr lang="en-US" dirty="0">
                <a:solidFill>
                  <a:schemeClr val="tx1"/>
                </a:solidFill>
              </a:rPr>
              <a:t>Document!!</a:t>
            </a:r>
          </a:p>
          <a:p>
            <a:endParaRPr lang="en-US" dirty="0"/>
          </a:p>
        </p:txBody>
      </p:sp>
      <p:sp>
        <p:nvSpPr>
          <p:cNvPr id="4" name="Slide Number Placeholder 3">
            <a:extLst>
              <a:ext uri="{FF2B5EF4-FFF2-40B4-BE49-F238E27FC236}">
                <a16:creationId xmlns:a16="http://schemas.microsoft.com/office/drawing/2014/main" id="{2A9B14B2-E2A9-F742-62AB-389FC9C1AB43}"/>
              </a:ext>
            </a:extLst>
          </p:cNvPr>
          <p:cNvSpPr>
            <a:spLocks noGrp="1"/>
          </p:cNvSpPr>
          <p:nvPr>
            <p:ph type="sldNum" sz="quarter" idx="12"/>
          </p:nvPr>
        </p:nvSpPr>
        <p:spPr/>
        <p:txBody>
          <a:bodyPr/>
          <a:lstStyle/>
          <a:p>
            <a:fld id="{2CF8FB2B-0834-4E69-81CF-5D187DC0C246}" type="slidenum">
              <a:rPr lang="en-US" smtClean="0"/>
              <a:t>12</a:t>
            </a:fld>
            <a:endParaRPr lang="en-US"/>
          </a:p>
        </p:txBody>
      </p:sp>
    </p:spTree>
    <p:extLst>
      <p:ext uri="{BB962C8B-B14F-4D97-AF65-F5344CB8AC3E}">
        <p14:creationId xmlns:p14="http://schemas.microsoft.com/office/powerpoint/2010/main" val="362174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31BD-54BD-CEF7-970D-3F85BB636DF1}"/>
              </a:ext>
            </a:extLst>
          </p:cNvPr>
          <p:cNvSpPr>
            <a:spLocks noGrp="1"/>
          </p:cNvSpPr>
          <p:nvPr>
            <p:ph type="title"/>
          </p:nvPr>
        </p:nvSpPr>
        <p:spPr/>
        <p:txBody>
          <a:bodyPr>
            <a:normAutofit/>
          </a:bodyPr>
          <a:lstStyle/>
          <a:p>
            <a:pPr algn="ctr"/>
            <a:r>
              <a:rPr lang="en-US" b="1" dirty="0">
                <a:solidFill>
                  <a:schemeClr val="accent2">
                    <a:lumMod val="75000"/>
                  </a:schemeClr>
                </a:solidFill>
              </a:rPr>
              <a:t>RISK ANALYSIS FACTORS</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52159540-FB54-409A-74E4-08D4A6F9BCC1}"/>
              </a:ext>
            </a:extLst>
          </p:cNvPr>
          <p:cNvSpPr>
            <a:spLocks noGrp="1"/>
          </p:cNvSpPr>
          <p:nvPr>
            <p:ph idx="1"/>
          </p:nvPr>
        </p:nvSpPr>
        <p:spPr>
          <a:xfrm>
            <a:off x="677334" y="1610256"/>
            <a:ext cx="8596668" cy="3880773"/>
          </a:xfrm>
        </p:spPr>
        <p:txBody>
          <a:bodyPr vert="horz" lIns="91440" tIns="45720" rIns="91440" bIns="45720" rtlCol="0" anchor="t">
            <a:normAutofit/>
          </a:bodyPr>
          <a:lstStyle/>
          <a:p>
            <a:pPr marL="0" indent="0">
              <a:buNone/>
            </a:pPr>
            <a:r>
              <a:rPr lang="en-US" dirty="0">
                <a:solidFill>
                  <a:schemeClr val="tx1"/>
                </a:solidFill>
              </a:rPr>
              <a:t>Risk analysis will provide the information needed to determine what program(s) have the greatest risks and what program(s) will be monitored. </a:t>
            </a:r>
          </a:p>
          <a:p>
            <a:pPr marL="0" indent="0">
              <a:buNone/>
            </a:pPr>
            <a:endParaRPr lang="en-US" dirty="0">
              <a:solidFill>
                <a:schemeClr val="tx1"/>
              </a:solidFill>
            </a:endParaRPr>
          </a:p>
          <a:p>
            <a:pPr marL="0" indent="0">
              <a:buNone/>
            </a:pPr>
            <a:r>
              <a:rPr lang="en-US" dirty="0">
                <a:solidFill>
                  <a:schemeClr val="tx1"/>
                </a:solidFill>
              </a:rPr>
              <a:t>The following areas are evaluated:</a:t>
            </a:r>
          </a:p>
          <a:p>
            <a:pPr marL="914400" lvl="1" indent="-457200">
              <a:buClr>
                <a:schemeClr val="accent1">
                  <a:lumMod val="75000"/>
                </a:schemeClr>
              </a:buClr>
              <a:buSzPct val="100000"/>
              <a:buFont typeface="+mj-lt"/>
              <a:buAutoNum type="arabicPeriod"/>
            </a:pPr>
            <a:r>
              <a:rPr lang="en-US" sz="2000" dirty="0">
                <a:solidFill>
                  <a:schemeClr val="tx1"/>
                </a:solidFill>
              </a:rPr>
              <a:t>Grant management</a:t>
            </a:r>
          </a:p>
          <a:p>
            <a:pPr marL="914400" lvl="1" indent="-457200">
              <a:buClr>
                <a:schemeClr val="accent1">
                  <a:lumMod val="75000"/>
                </a:schemeClr>
              </a:buClr>
              <a:buSzPct val="100000"/>
              <a:buFont typeface="+mj-lt"/>
              <a:buAutoNum type="arabicPeriod"/>
            </a:pPr>
            <a:r>
              <a:rPr lang="en-US" sz="2000" dirty="0">
                <a:solidFill>
                  <a:schemeClr val="tx1"/>
                </a:solidFill>
              </a:rPr>
              <a:t>Financial management</a:t>
            </a:r>
            <a:endParaRPr lang="en-US" dirty="0">
              <a:solidFill>
                <a:schemeClr val="tx1"/>
              </a:solidFill>
            </a:endParaRPr>
          </a:p>
          <a:p>
            <a:pPr marL="914400" lvl="1" indent="-457200">
              <a:buClr>
                <a:schemeClr val="accent1">
                  <a:lumMod val="75000"/>
                </a:schemeClr>
              </a:buClr>
              <a:buSzPct val="100000"/>
              <a:buFont typeface="+mj-lt"/>
              <a:buAutoNum type="arabicPeriod"/>
            </a:pPr>
            <a:r>
              <a:rPr lang="en-US" sz="2000" dirty="0">
                <a:solidFill>
                  <a:schemeClr val="tx1"/>
                </a:solidFill>
              </a:rPr>
              <a:t>Service &amp; Satisfaction</a:t>
            </a:r>
          </a:p>
          <a:p>
            <a:pPr marL="914400" lvl="1" indent="-457200">
              <a:buClr>
                <a:schemeClr val="accent1">
                  <a:lumMod val="75000"/>
                </a:schemeClr>
              </a:buClr>
              <a:buSzPct val="100000"/>
              <a:buFont typeface="+mj-lt"/>
              <a:buAutoNum type="arabicPeriod"/>
            </a:pPr>
            <a:r>
              <a:rPr lang="en-US" sz="2000" dirty="0">
                <a:solidFill>
                  <a:schemeClr val="tx1"/>
                </a:solidFill>
              </a:rPr>
              <a:t>Physical condition or Project-specific risk (certain programs and activities)</a:t>
            </a:r>
          </a:p>
          <a:p>
            <a:endParaRPr lang="en-US" sz="2000" b="1" dirty="0"/>
          </a:p>
          <a:p>
            <a:endParaRPr lang="en-US" dirty="0"/>
          </a:p>
        </p:txBody>
      </p:sp>
      <p:sp>
        <p:nvSpPr>
          <p:cNvPr id="5" name="Slide Number Placeholder 3">
            <a:extLst>
              <a:ext uri="{FF2B5EF4-FFF2-40B4-BE49-F238E27FC236}">
                <a16:creationId xmlns:a16="http://schemas.microsoft.com/office/drawing/2014/main" id="{299630A6-A588-5EA9-D246-2B4B929242EE}"/>
              </a:ext>
            </a:extLst>
          </p:cNvPr>
          <p:cNvSpPr>
            <a:spLocks noGrp="1"/>
          </p:cNvSpPr>
          <p:nvPr>
            <p:ph type="sldNum" sz="quarter" idx="12"/>
          </p:nvPr>
        </p:nvSpPr>
        <p:spPr>
          <a:xfrm>
            <a:off x="10404174" y="328474"/>
            <a:ext cx="791308" cy="690555"/>
          </a:xfrm>
        </p:spPr>
        <p:txBody>
          <a:bodyPr/>
          <a:lstStyle/>
          <a:p>
            <a:fld id="{C0718885-FC25-4FFE-B704-89D95DEE8D13}" type="slidenum">
              <a:rPr lang="en-US" smtClean="0"/>
              <a:pPr/>
              <a:t>13</a:t>
            </a:fld>
            <a:endParaRPr lang="en-US"/>
          </a:p>
        </p:txBody>
      </p:sp>
    </p:spTree>
    <p:extLst>
      <p:ext uri="{BB962C8B-B14F-4D97-AF65-F5344CB8AC3E}">
        <p14:creationId xmlns:p14="http://schemas.microsoft.com/office/powerpoint/2010/main" val="146218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F8A6-FCC6-F18D-4D5E-8318C7284E36}"/>
              </a:ext>
            </a:extLst>
          </p:cNvPr>
          <p:cNvSpPr>
            <a:spLocks noGrp="1"/>
          </p:cNvSpPr>
          <p:nvPr>
            <p:ph type="title"/>
          </p:nvPr>
        </p:nvSpPr>
        <p:spPr/>
        <p:txBody>
          <a:bodyPr/>
          <a:lstStyle/>
          <a:p>
            <a:pPr algn="ctr"/>
            <a:r>
              <a:rPr lang="en-US" b="1" dirty="0">
                <a:solidFill>
                  <a:schemeClr val="accent2">
                    <a:lumMod val="75000"/>
                  </a:schemeClr>
                </a:solidFill>
              </a:rPr>
              <a:t>RISK ANALYSIS FACTORS CONT'D</a:t>
            </a:r>
          </a:p>
          <a:p>
            <a:endParaRPr lang="en-US" dirty="0"/>
          </a:p>
        </p:txBody>
      </p:sp>
      <p:sp>
        <p:nvSpPr>
          <p:cNvPr id="3" name="Content Placeholder 2">
            <a:extLst>
              <a:ext uri="{FF2B5EF4-FFF2-40B4-BE49-F238E27FC236}">
                <a16:creationId xmlns:a16="http://schemas.microsoft.com/office/drawing/2014/main" id="{F8FE1997-4EF6-1938-3814-562D9923B98D}"/>
              </a:ext>
            </a:extLst>
          </p:cNvPr>
          <p:cNvSpPr>
            <a:spLocks noGrp="1"/>
          </p:cNvSpPr>
          <p:nvPr>
            <p:ph idx="1"/>
          </p:nvPr>
        </p:nvSpPr>
        <p:spPr/>
        <p:txBody>
          <a:bodyPr vert="horz" lIns="91440" tIns="45720" rIns="91440" bIns="45720" rtlCol="0" anchor="t">
            <a:normAutofit/>
          </a:bodyPr>
          <a:lstStyle/>
          <a:p>
            <a:pPr marL="0" indent="0">
              <a:buNone/>
            </a:pPr>
            <a:r>
              <a:rPr lang="en-US" b="1" dirty="0">
                <a:solidFill>
                  <a:schemeClr val="tx1"/>
                </a:solidFill>
              </a:rPr>
              <a:t>Grant Management: </a:t>
            </a:r>
            <a:r>
              <a:rPr lang="en-US" dirty="0">
                <a:solidFill>
                  <a:schemeClr val="tx1"/>
                </a:solidFill>
              </a:rPr>
              <a:t>"</a:t>
            </a:r>
            <a:r>
              <a:rPr lang="en-US" i="1" dirty="0">
                <a:solidFill>
                  <a:schemeClr val="tx1"/>
                </a:solidFill>
                <a:ea typeface="+mn-lt"/>
                <a:cs typeface="+mn-lt"/>
              </a:rPr>
              <a:t>The extent to which the program participant has the capacity to carry out HUD programs according to established requirements.</a:t>
            </a:r>
            <a:r>
              <a:rPr lang="en-US" dirty="0">
                <a:solidFill>
                  <a:schemeClr val="tx1"/>
                </a:solidFill>
                <a:ea typeface="+mn-lt"/>
                <a:cs typeface="+mn-lt"/>
              </a:rPr>
              <a:t>"</a:t>
            </a:r>
            <a:endParaRPr lang="en-US" dirty="0">
              <a:solidFill>
                <a:schemeClr val="tx1"/>
              </a:solidFill>
            </a:endParaRPr>
          </a:p>
          <a:p>
            <a:r>
              <a:rPr lang="en-US" dirty="0">
                <a:solidFill>
                  <a:schemeClr val="tx1"/>
                </a:solidFill>
              </a:rPr>
              <a:t>Reporting – timely, accurate, and complete</a:t>
            </a:r>
          </a:p>
          <a:p>
            <a:r>
              <a:rPr lang="en-US" dirty="0">
                <a:solidFill>
                  <a:schemeClr val="tx1"/>
                </a:solidFill>
              </a:rPr>
              <a:t>Staff capacity </a:t>
            </a:r>
          </a:p>
          <a:p>
            <a:r>
              <a:rPr lang="en-US" dirty="0">
                <a:solidFill>
                  <a:schemeClr val="tx1"/>
                </a:solidFill>
              </a:rPr>
              <a:t>Program complexity </a:t>
            </a:r>
          </a:p>
          <a:p>
            <a:r>
              <a:rPr lang="en-US" dirty="0">
                <a:solidFill>
                  <a:schemeClr val="tx1"/>
                </a:solidFill>
              </a:rPr>
              <a:t>Monitoring / Audit History and Findings (Subgrantee, Single Audit, HUD, OIG) </a:t>
            </a:r>
          </a:p>
          <a:p>
            <a:r>
              <a:rPr lang="en-US" dirty="0">
                <a:solidFill>
                  <a:schemeClr val="tx1"/>
                </a:solidFill>
              </a:rPr>
              <a:t>Management of programs </a:t>
            </a:r>
          </a:p>
        </p:txBody>
      </p:sp>
      <p:sp>
        <p:nvSpPr>
          <p:cNvPr id="4" name="Slide Number Placeholder 3">
            <a:extLst>
              <a:ext uri="{FF2B5EF4-FFF2-40B4-BE49-F238E27FC236}">
                <a16:creationId xmlns:a16="http://schemas.microsoft.com/office/drawing/2014/main" id="{1733C063-B841-2C2D-C4FA-096EA37EB550}"/>
              </a:ext>
            </a:extLst>
          </p:cNvPr>
          <p:cNvSpPr>
            <a:spLocks noGrp="1"/>
          </p:cNvSpPr>
          <p:nvPr>
            <p:ph type="sldNum" sz="quarter" idx="12"/>
          </p:nvPr>
        </p:nvSpPr>
        <p:spPr/>
        <p:txBody>
          <a:bodyPr/>
          <a:lstStyle/>
          <a:p>
            <a:fld id="{2CF8FB2B-0834-4E69-81CF-5D187DC0C246}" type="slidenum">
              <a:rPr lang="en-US" smtClean="0"/>
              <a:t>14</a:t>
            </a:fld>
            <a:endParaRPr lang="en-US"/>
          </a:p>
        </p:txBody>
      </p:sp>
    </p:spTree>
    <p:extLst>
      <p:ext uri="{BB962C8B-B14F-4D97-AF65-F5344CB8AC3E}">
        <p14:creationId xmlns:p14="http://schemas.microsoft.com/office/powerpoint/2010/main" val="346991778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31BD-54BD-CEF7-970D-3F85BB636DF1}"/>
              </a:ext>
            </a:extLst>
          </p:cNvPr>
          <p:cNvSpPr>
            <a:spLocks noGrp="1"/>
          </p:cNvSpPr>
          <p:nvPr>
            <p:ph type="title"/>
          </p:nvPr>
        </p:nvSpPr>
        <p:spPr/>
        <p:txBody>
          <a:bodyPr/>
          <a:lstStyle/>
          <a:p>
            <a:pPr algn="ctr"/>
            <a:r>
              <a:rPr lang="en-US" b="1" dirty="0">
                <a:solidFill>
                  <a:schemeClr val="accent2">
                    <a:lumMod val="75000"/>
                  </a:schemeClr>
                </a:solidFill>
                <a:ea typeface="+mj-lt"/>
                <a:cs typeface="+mj-lt"/>
              </a:rPr>
              <a:t>RISK ANALYSIS FACTORS CONT'D</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52159540-FB54-409A-74E4-08D4A6F9BCC1}"/>
              </a:ext>
            </a:extLst>
          </p:cNvPr>
          <p:cNvSpPr>
            <a:spLocks noGrp="1"/>
          </p:cNvSpPr>
          <p:nvPr>
            <p:ph idx="1"/>
          </p:nvPr>
        </p:nvSpPr>
        <p:spPr>
          <a:xfrm>
            <a:off x="677334" y="1607357"/>
            <a:ext cx="8596668" cy="4914169"/>
          </a:xfrm>
        </p:spPr>
        <p:txBody>
          <a:bodyPr vert="horz" lIns="91440" tIns="45720" rIns="91440" bIns="45720" rtlCol="0" anchor="t">
            <a:normAutofit/>
          </a:bodyPr>
          <a:lstStyle/>
          <a:p>
            <a:pPr marL="0" indent="0">
              <a:buNone/>
            </a:pPr>
            <a:r>
              <a:rPr lang="en-US" b="1" dirty="0">
                <a:solidFill>
                  <a:schemeClr val="tx1"/>
                </a:solidFill>
              </a:rPr>
              <a:t>Financial Management: "</a:t>
            </a:r>
            <a:r>
              <a:rPr lang="en-US" i="1" dirty="0">
                <a:solidFill>
                  <a:schemeClr val="tx1"/>
                </a:solidFill>
                <a:ea typeface="+mn-lt"/>
                <a:cs typeface="+mn-lt"/>
              </a:rPr>
              <a:t>The extent to which program participant accounts for and manages financial resources in accordance with approved financial management standards. Financial risk also assesses the amount of potential monetary exposure to the Department.</a:t>
            </a:r>
            <a:r>
              <a:rPr lang="en-US" dirty="0">
                <a:solidFill>
                  <a:schemeClr val="tx1"/>
                </a:solidFill>
                <a:ea typeface="+mn-lt"/>
                <a:cs typeface="+mn-lt"/>
              </a:rPr>
              <a:t>"</a:t>
            </a:r>
            <a:endParaRPr lang="en-US" dirty="0">
              <a:solidFill>
                <a:schemeClr val="tx1"/>
              </a:solidFill>
            </a:endParaRPr>
          </a:p>
          <a:p>
            <a:r>
              <a:rPr lang="en-US" dirty="0">
                <a:solidFill>
                  <a:schemeClr val="tx1"/>
                </a:solidFill>
                <a:ea typeface="+mn-lt"/>
                <a:cs typeface="+mn-lt"/>
              </a:rPr>
              <a:t>Audits Required by 2 CFR § 200.501 </a:t>
            </a:r>
            <a:endParaRPr lang="en-US" b="1" dirty="0">
              <a:solidFill>
                <a:schemeClr val="tx1"/>
              </a:solidFill>
              <a:ea typeface="+mn-lt"/>
              <a:cs typeface="+mn-lt"/>
            </a:endParaRPr>
          </a:p>
          <a:p>
            <a:r>
              <a:rPr lang="en-US" dirty="0">
                <a:solidFill>
                  <a:schemeClr val="tx1"/>
                </a:solidFill>
                <a:ea typeface="+mn-lt"/>
                <a:cs typeface="+mn-lt"/>
              </a:rPr>
              <a:t>Staff Capacity for Financial Compliance</a:t>
            </a:r>
            <a:endParaRPr lang="en-US" b="1" dirty="0">
              <a:solidFill>
                <a:schemeClr val="tx1"/>
              </a:solidFill>
            </a:endParaRPr>
          </a:p>
          <a:p>
            <a:r>
              <a:rPr lang="en-US" dirty="0">
                <a:solidFill>
                  <a:schemeClr val="tx1"/>
                </a:solidFill>
                <a:ea typeface="+mn-lt"/>
                <a:cs typeface="+mn-lt"/>
              </a:rPr>
              <a:t>Repayments</a:t>
            </a:r>
          </a:p>
          <a:p>
            <a:r>
              <a:rPr lang="en-US" dirty="0">
                <a:solidFill>
                  <a:schemeClr val="tx1"/>
                </a:solidFill>
                <a:ea typeface="+mn-lt"/>
                <a:cs typeface="+mn-lt"/>
              </a:rPr>
              <a:t>A</a:t>
            </a:r>
            <a:r>
              <a:rPr lang="en-US" dirty="0">
                <a:solidFill>
                  <a:schemeClr val="tx1"/>
                </a:solidFill>
              </a:rPr>
              <a:t>ward size</a:t>
            </a:r>
          </a:p>
          <a:p>
            <a:r>
              <a:rPr lang="en-US" dirty="0">
                <a:solidFill>
                  <a:schemeClr val="tx1"/>
                </a:solidFill>
              </a:rPr>
              <a:t>Timeliness in expenditures/disbursements</a:t>
            </a:r>
          </a:p>
          <a:p>
            <a:r>
              <a:rPr lang="en-US" dirty="0">
                <a:solidFill>
                  <a:schemeClr val="tx1"/>
                </a:solidFill>
              </a:rPr>
              <a:t>Program income (potential risk when generated)</a:t>
            </a:r>
          </a:p>
          <a:p>
            <a:pPr marL="0" indent="0">
              <a:buNone/>
            </a:pPr>
            <a:endParaRPr lang="en-US" b="1" dirty="0"/>
          </a:p>
          <a:p>
            <a:endParaRPr lang="en-US" dirty="0"/>
          </a:p>
        </p:txBody>
      </p:sp>
      <p:sp>
        <p:nvSpPr>
          <p:cNvPr id="5" name="Slide Number Placeholder 3">
            <a:extLst>
              <a:ext uri="{FF2B5EF4-FFF2-40B4-BE49-F238E27FC236}">
                <a16:creationId xmlns:a16="http://schemas.microsoft.com/office/drawing/2014/main" id="{299630A6-A588-5EA9-D246-2B4B929242EE}"/>
              </a:ext>
            </a:extLst>
          </p:cNvPr>
          <p:cNvSpPr>
            <a:spLocks noGrp="1"/>
          </p:cNvSpPr>
          <p:nvPr>
            <p:ph type="sldNum" sz="quarter" idx="12"/>
          </p:nvPr>
        </p:nvSpPr>
        <p:spPr>
          <a:xfrm>
            <a:off x="10404174" y="328474"/>
            <a:ext cx="791308" cy="690555"/>
          </a:xfrm>
        </p:spPr>
        <p:txBody>
          <a:bodyPr/>
          <a:lstStyle/>
          <a:p>
            <a:fld id="{C0718885-FC25-4FFE-B704-89D95DEE8D13}" type="slidenum">
              <a:rPr lang="en-US" smtClean="0"/>
              <a:pPr/>
              <a:t>15</a:t>
            </a:fld>
            <a:endParaRPr lang="en-US"/>
          </a:p>
        </p:txBody>
      </p:sp>
    </p:spTree>
    <p:extLst>
      <p:ext uri="{BB962C8B-B14F-4D97-AF65-F5344CB8AC3E}">
        <p14:creationId xmlns:p14="http://schemas.microsoft.com/office/powerpoint/2010/main" val="414541229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31BD-54BD-CEF7-970D-3F85BB636DF1}"/>
              </a:ext>
            </a:extLst>
          </p:cNvPr>
          <p:cNvSpPr>
            <a:spLocks noGrp="1"/>
          </p:cNvSpPr>
          <p:nvPr>
            <p:ph type="title"/>
          </p:nvPr>
        </p:nvSpPr>
        <p:spPr/>
        <p:txBody>
          <a:bodyPr/>
          <a:lstStyle/>
          <a:p>
            <a:pPr algn="ctr"/>
            <a:r>
              <a:rPr lang="en-US" b="1">
                <a:solidFill>
                  <a:schemeClr val="accent2">
                    <a:lumMod val="75000"/>
                  </a:schemeClr>
                </a:solidFill>
                <a:ea typeface="+mj-lt"/>
                <a:cs typeface="+mj-lt"/>
              </a:rPr>
              <a:t>RISK ANALYSIS FACTORS CONT'D</a:t>
            </a:r>
            <a:endParaRPr lang="en-US">
              <a:solidFill>
                <a:schemeClr val="accent2">
                  <a:lumMod val="75000"/>
                </a:schemeClr>
              </a:solidFill>
            </a:endParaRPr>
          </a:p>
        </p:txBody>
      </p:sp>
      <p:sp>
        <p:nvSpPr>
          <p:cNvPr id="3" name="Content Placeholder 2">
            <a:extLst>
              <a:ext uri="{FF2B5EF4-FFF2-40B4-BE49-F238E27FC236}">
                <a16:creationId xmlns:a16="http://schemas.microsoft.com/office/drawing/2014/main" id="{52159540-FB54-409A-74E4-08D4A6F9BCC1}"/>
              </a:ext>
            </a:extLst>
          </p:cNvPr>
          <p:cNvSpPr>
            <a:spLocks noGrp="1"/>
          </p:cNvSpPr>
          <p:nvPr>
            <p:ph idx="1"/>
          </p:nvPr>
        </p:nvSpPr>
        <p:spPr>
          <a:xfrm>
            <a:off x="468081" y="1426029"/>
            <a:ext cx="10285264" cy="4389855"/>
          </a:xfrm>
        </p:spPr>
        <p:txBody>
          <a:bodyPr vert="horz" lIns="91440" tIns="45720" rIns="91440" bIns="45720" rtlCol="0" anchor="t">
            <a:normAutofit/>
          </a:bodyPr>
          <a:lstStyle/>
          <a:p>
            <a:pPr marL="0" indent="0">
              <a:buNone/>
            </a:pPr>
            <a:r>
              <a:rPr lang="en-US" b="1" dirty="0">
                <a:solidFill>
                  <a:schemeClr val="tx1"/>
                </a:solidFill>
              </a:rPr>
              <a:t>Service &amp; Satisfaction: "</a:t>
            </a:r>
            <a:r>
              <a:rPr lang="en-US" i="1" dirty="0">
                <a:solidFill>
                  <a:schemeClr val="tx1"/>
                </a:solidFill>
                <a:ea typeface="+mn-lt"/>
                <a:cs typeface="+mn-lt"/>
              </a:rPr>
              <a:t>The extent to which HUD program participants effectively and efficiently deliver services to intended beneficiaries/clientele. The extent to which clients express satisfaction or dissatisfaction with the delivery of program services.</a:t>
            </a:r>
            <a:r>
              <a:rPr lang="en-US" dirty="0">
                <a:solidFill>
                  <a:schemeClr val="tx1"/>
                </a:solidFill>
                <a:ea typeface="+mn-lt"/>
                <a:cs typeface="+mn-lt"/>
              </a:rPr>
              <a:t>"</a:t>
            </a:r>
            <a:endParaRPr lang="en-US" dirty="0">
              <a:solidFill>
                <a:schemeClr val="tx1"/>
              </a:solidFill>
            </a:endParaRPr>
          </a:p>
          <a:p>
            <a:pPr marL="285750"/>
            <a:r>
              <a:rPr lang="en-US" dirty="0">
                <a:solidFill>
                  <a:schemeClr val="tx1"/>
                </a:solidFill>
              </a:rPr>
              <a:t>Community complaints</a:t>
            </a:r>
          </a:p>
          <a:p>
            <a:pPr marL="285750"/>
            <a:r>
              <a:rPr lang="en-US" dirty="0">
                <a:solidFill>
                  <a:schemeClr val="tx1"/>
                </a:solidFill>
              </a:rPr>
              <a:t>Negative media exposure</a:t>
            </a:r>
          </a:p>
          <a:p>
            <a:pPr marL="285750"/>
            <a:r>
              <a:rPr lang="en-US" dirty="0">
                <a:solidFill>
                  <a:schemeClr val="tx1"/>
                </a:solidFill>
              </a:rPr>
              <a:t>Responsiveness to complaints</a:t>
            </a:r>
          </a:p>
          <a:p>
            <a:pPr marL="285750"/>
            <a:r>
              <a:rPr lang="en-US" dirty="0">
                <a:solidFill>
                  <a:schemeClr val="tx1"/>
                </a:solidFill>
              </a:rPr>
              <a:t>Cooperation with Grantee and/or HUD</a:t>
            </a:r>
          </a:p>
          <a:p>
            <a:pPr marL="285750"/>
            <a:r>
              <a:rPr lang="en-US" dirty="0">
                <a:solidFill>
                  <a:schemeClr val="tx1"/>
                </a:solidFill>
              </a:rPr>
              <a:t>Meeting program goals and objectives as reported</a:t>
            </a:r>
          </a:p>
          <a:p>
            <a:pPr marL="285750"/>
            <a:r>
              <a:rPr lang="en-US" dirty="0">
                <a:solidFill>
                  <a:schemeClr val="tx1"/>
                </a:solidFill>
              </a:rPr>
              <a:t>Data and recordkeeping is consistent and up to date</a:t>
            </a:r>
          </a:p>
          <a:p>
            <a:pPr marL="285750"/>
            <a:endParaRPr lang="en-US" dirty="0"/>
          </a:p>
          <a:p>
            <a:endParaRPr lang="en-US" b="1" dirty="0"/>
          </a:p>
          <a:p>
            <a:endParaRPr lang="en-US" dirty="0"/>
          </a:p>
        </p:txBody>
      </p:sp>
      <p:sp>
        <p:nvSpPr>
          <p:cNvPr id="5" name="Slide Number Placeholder 3">
            <a:extLst>
              <a:ext uri="{FF2B5EF4-FFF2-40B4-BE49-F238E27FC236}">
                <a16:creationId xmlns:a16="http://schemas.microsoft.com/office/drawing/2014/main" id="{299630A6-A588-5EA9-D246-2B4B929242EE}"/>
              </a:ext>
            </a:extLst>
          </p:cNvPr>
          <p:cNvSpPr>
            <a:spLocks noGrp="1"/>
          </p:cNvSpPr>
          <p:nvPr>
            <p:ph type="sldNum" sz="quarter" idx="12"/>
          </p:nvPr>
        </p:nvSpPr>
        <p:spPr>
          <a:xfrm>
            <a:off x="10404174" y="328474"/>
            <a:ext cx="791308" cy="690555"/>
          </a:xfrm>
        </p:spPr>
        <p:txBody>
          <a:bodyPr/>
          <a:lstStyle/>
          <a:p>
            <a:fld id="{C0718885-FC25-4FFE-B704-89D95DEE8D13}" type="slidenum">
              <a:rPr lang="en-US" smtClean="0"/>
              <a:pPr/>
              <a:t>16</a:t>
            </a:fld>
            <a:endParaRPr lang="en-US"/>
          </a:p>
        </p:txBody>
      </p:sp>
    </p:spTree>
    <p:extLst>
      <p:ext uri="{BB962C8B-B14F-4D97-AF65-F5344CB8AC3E}">
        <p14:creationId xmlns:p14="http://schemas.microsoft.com/office/powerpoint/2010/main" val="2054283379"/>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DAFE-B0C8-BA3C-D7BA-0445ABB4D842}"/>
              </a:ext>
            </a:extLst>
          </p:cNvPr>
          <p:cNvSpPr>
            <a:spLocks noGrp="1"/>
          </p:cNvSpPr>
          <p:nvPr>
            <p:ph type="title"/>
          </p:nvPr>
        </p:nvSpPr>
        <p:spPr>
          <a:xfrm>
            <a:off x="1154954" y="973668"/>
            <a:ext cx="8761413" cy="706964"/>
          </a:xfrm>
        </p:spPr>
        <p:txBody>
          <a:bodyPr>
            <a:normAutofit/>
          </a:bodyPr>
          <a:lstStyle/>
          <a:p>
            <a:pPr algn="ctr"/>
            <a:r>
              <a:rPr lang="en-US" b="1" dirty="0">
                <a:solidFill>
                  <a:schemeClr val="accent2">
                    <a:lumMod val="75000"/>
                  </a:schemeClr>
                </a:solidFill>
                <a:ea typeface="+mj-lt"/>
                <a:cs typeface="+mj-lt"/>
              </a:rPr>
              <a:t>MONITORING VISIT OVERVIEW</a:t>
            </a:r>
            <a:endParaRPr lang="en-US" dirty="0">
              <a:solidFill>
                <a:schemeClr val="accent2">
                  <a:lumMod val="75000"/>
                </a:schemeClr>
              </a:solidFill>
            </a:endParaRPr>
          </a:p>
        </p:txBody>
      </p:sp>
      <p:sp>
        <p:nvSpPr>
          <p:cNvPr id="20" name="Slide Number Placeholder 3">
            <a:extLst>
              <a:ext uri="{FF2B5EF4-FFF2-40B4-BE49-F238E27FC236}">
                <a16:creationId xmlns:a16="http://schemas.microsoft.com/office/drawing/2014/main" id="{8DB2827B-7587-AC02-853D-F030F67579B2}"/>
              </a:ext>
            </a:extLst>
          </p:cNvPr>
          <p:cNvSpPr>
            <a:spLocks noGrp="1"/>
          </p:cNvSpPr>
          <p:nvPr>
            <p:ph type="sldNum" sz="quarter" idx="12"/>
          </p:nvPr>
        </p:nvSpPr>
        <p:spPr>
          <a:xfrm>
            <a:off x="10352540" y="295729"/>
            <a:ext cx="838199" cy="767687"/>
          </a:xfrm>
        </p:spPr>
        <p:txBody>
          <a:bodyPr>
            <a:normAutofit/>
          </a:bodyPr>
          <a:lstStyle/>
          <a:p>
            <a:pPr>
              <a:spcAft>
                <a:spcPts val="600"/>
              </a:spcAft>
            </a:pPr>
            <a:fld id="{C0718885-FC25-4FFE-B704-89D95DEE8D13}" type="slidenum">
              <a:rPr lang="en-US">
                <a:solidFill>
                  <a:srgbClr val="FFFFFF"/>
                </a:solidFill>
              </a:rPr>
              <a:pPr>
                <a:spcAft>
                  <a:spcPts val="600"/>
                </a:spcAft>
              </a:pPr>
              <a:t>17</a:t>
            </a:fld>
            <a:endParaRPr lang="en-US">
              <a:solidFill>
                <a:srgbClr val="FFFFFF"/>
              </a:solidFill>
            </a:endParaRPr>
          </a:p>
        </p:txBody>
      </p:sp>
      <p:graphicFrame>
        <p:nvGraphicFramePr>
          <p:cNvPr id="18" name="Content Placeholder 2">
            <a:extLst>
              <a:ext uri="{FF2B5EF4-FFF2-40B4-BE49-F238E27FC236}">
                <a16:creationId xmlns:a16="http://schemas.microsoft.com/office/drawing/2014/main" id="{7552BB38-67BF-5140-05D6-2230020B568E}"/>
              </a:ext>
            </a:extLst>
          </p:cNvPr>
          <p:cNvGraphicFramePr>
            <a:graphicFrameLocks noGrp="1"/>
          </p:cNvGraphicFramePr>
          <p:nvPr>
            <p:ph idx="1"/>
            <p:extLst>
              <p:ext uri="{D42A27DB-BD31-4B8C-83A1-F6EECF244321}">
                <p14:modId xmlns:p14="http://schemas.microsoft.com/office/powerpoint/2010/main" val="308121455"/>
              </p:ext>
            </p:extLst>
          </p:nvPr>
        </p:nvGraphicFramePr>
        <p:xfrm>
          <a:off x="284206" y="2026508"/>
          <a:ext cx="10725665" cy="404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89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D09-4591-5C37-87C6-E2EED3B43EF4}"/>
              </a:ext>
            </a:extLst>
          </p:cNvPr>
          <p:cNvSpPr>
            <a:spLocks noGrp="1"/>
          </p:cNvSpPr>
          <p:nvPr>
            <p:ph type="title"/>
          </p:nvPr>
        </p:nvSpPr>
        <p:spPr>
          <a:xfrm>
            <a:off x="788544" y="214184"/>
            <a:ext cx="8596668" cy="820366"/>
          </a:xfrm>
        </p:spPr>
        <p:txBody>
          <a:bodyPr>
            <a:normAutofit fontScale="90000"/>
          </a:bodyPr>
          <a:lstStyle/>
          <a:p>
            <a:pPr algn="ctr"/>
            <a:r>
              <a:rPr lang="en-US" b="1" dirty="0">
                <a:solidFill>
                  <a:schemeClr val="accent2">
                    <a:lumMod val="75000"/>
                  </a:schemeClr>
                </a:solidFill>
              </a:rPr>
              <a:t>STRATEGIES FOR A </a:t>
            </a:r>
            <a:r>
              <a:rPr lang="en-US" sz="4000" b="1" dirty="0">
                <a:solidFill>
                  <a:schemeClr val="accent2">
                    <a:lumMod val="75000"/>
                  </a:schemeClr>
                </a:solidFill>
              </a:rPr>
              <a:t>SUCESSFUL</a:t>
            </a:r>
            <a:r>
              <a:rPr lang="en-US" b="1" dirty="0">
                <a:solidFill>
                  <a:schemeClr val="accent2">
                    <a:lumMod val="75000"/>
                  </a:schemeClr>
                </a:solidFill>
              </a:rPr>
              <a:t> MONITORING</a:t>
            </a:r>
          </a:p>
        </p:txBody>
      </p:sp>
      <p:sp>
        <p:nvSpPr>
          <p:cNvPr id="3" name="Content Placeholder 2">
            <a:extLst>
              <a:ext uri="{FF2B5EF4-FFF2-40B4-BE49-F238E27FC236}">
                <a16:creationId xmlns:a16="http://schemas.microsoft.com/office/drawing/2014/main" id="{122D830A-7A43-1E27-D0D5-3C5B3871A66E}"/>
              </a:ext>
            </a:extLst>
          </p:cNvPr>
          <p:cNvSpPr>
            <a:spLocks noGrp="1"/>
          </p:cNvSpPr>
          <p:nvPr>
            <p:ph sz="half" idx="1"/>
          </p:nvPr>
        </p:nvSpPr>
        <p:spPr>
          <a:xfrm>
            <a:off x="677334" y="1884859"/>
            <a:ext cx="4184035" cy="4521628"/>
          </a:xfrm>
        </p:spPr>
        <p:txBody>
          <a:bodyPr vert="horz" lIns="91440" tIns="45720" rIns="91440" bIns="45720" rtlCol="0" anchor="t">
            <a:normAutofit fontScale="92500"/>
          </a:bodyPr>
          <a:lstStyle/>
          <a:p>
            <a:r>
              <a:rPr lang="en-US" dirty="0">
                <a:solidFill>
                  <a:schemeClr val="tx1"/>
                </a:solidFill>
              </a:rPr>
              <a:t>Print the Exhibits from the guidebook and review requirements for that funding source. Use these as your templates for both self-monitoring and subrecipient monitoring.</a:t>
            </a:r>
          </a:p>
          <a:p>
            <a:r>
              <a:rPr lang="en-US" dirty="0">
                <a:solidFill>
                  <a:schemeClr val="tx1"/>
                </a:solidFill>
              </a:rPr>
              <a:t>Using a checklist for consistent compliance documentation helps to:</a:t>
            </a:r>
          </a:p>
          <a:p>
            <a:pPr lvl="1"/>
            <a:r>
              <a:rPr lang="en-US" sz="1800" dirty="0">
                <a:solidFill>
                  <a:schemeClr val="tx1"/>
                </a:solidFill>
              </a:rPr>
              <a:t> Ensure the appropriate areas are being examined</a:t>
            </a:r>
          </a:p>
          <a:p>
            <a:pPr lvl="1"/>
            <a:r>
              <a:rPr lang="en-US" sz="1800" dirty="0">
                <a:solidFill>
                  <a:schemeClr val="tx1"/>
                </a:solidFill>
              </a:rPr>
              <a:t>Ensure consistency across agencies</a:t>
            </a:r>
          </a:p>
          <a:p>
            <a:pPr lvl="1"/>
            <a:r>
              <a:rPr lang="en-US" sz="1800" dirty="0">
                <a:solidFill>
                  <a:schemeClr val="tx1"/>
                </a:solidFill>
              </a:rPr>
              <a:t>Checklist may vary depending on the program and nature of the activity</a:t>
            </a:r>
          </a:p>
          <a:p>
            <a:pPr marL="0" indent="0">
              <a:buNone/>
            </a:pPr>
            <a:endParaRPr lang="en-US" dirty="0"/>
          </a:p>
        </p:txBody>
      </p:sp>
      <p:sp>
        <p:nvSpPr>
          <p:cNvPr id="5" name="Slide Number Placeholder 4">
            <a:extLst>
              <a:ext uri="{FF2B5EF4-FFF2-40B4-BE49-F238E27FC236}">
                <a16:creationId xmlns:a16="http://schemas.microsoft.com/office/drawing/2014/main" id="{7A363286-6F75-D321-B1B1-D67045CD9411}"/>
              </a:ext>
            </a:extLst>
          </p:cNvPr>
          <p:cNvSpPr>
            <a:spLocks noGrp="1"/>
          </p:cNvSpPr>
          <p:nvPr>
            <p:ph type="sldNum" sz="quarter" idx="12"/>
          </p:nvPr>
        </p:nvSpPr>
        <p:spPr/>
        <p:txBody>
          <a:bodyPr/>
          <a:lstStyle/>
          <a:p>
            <a:fld id="{2CF8FB2B-0834-4E69-81CF-5D187DC0C246}" type="slidenum">
              <a:rPr lang="en-US" smtClean="0"/>
              <a:t>18</a:t>
            </a:fld>
            <a:endParaRPr lang="en-US"/>
          </a:p>
        </p:txBody>
      </p:sp>
      <p:pic>
        <p:nvPicPr>
          <p:cNvPr id="6" name="Content Placeholder 5">
            <a:extLst>
              <a:ext uri="{FF2B5EF4-FFF2-40B4-BE49-F238E27FC236}">
                <a16:creationId xmlns:a16="http://schemas.microsoft.com/office/drawing/2014/main" id="{90950E8B-6D82-D48A-3C6C-168C3D46C9E6}"/>
              </a:ext>
            </a:extLst>
          </p:cNvPr>
          <p:cNvPicPr>
            <a:picLocks noGrp="1" noChangeAspect="1"/>
          </p:cNvPicPr>
          <p:nvPr>
            <p:ph sz="half" idx="2"/>
          </p:nvPr>
        </p:nvPicPr>
        <p:blipFill rotWithShape="1">
          <a:blip r:embed="rId3"/>
          <a:srcRect b="1059"/>
          <a:stretch/>
        </p:blipFill>
        <p:spPr>
          <a:xfrm>
            <a:off x="6434793" y="1034550"/>
            <a:ext cx="5417178" cy="5609266"/>
          </a:xfrm>
          <a:prstGeom prst="rect">
            <a:avLst/>
          </a:prstGeom>
          <a:effectLst>
            <a:outerShdw blurRad="50800" dist="50800" dir="5400000" algn="ctr" rotWithShape="0">
              <a:schemeClr val="accent2">
                <a:lumMod val="75000"/>
              </a:schemeClr>
            </a:outerShdw>
          </a:effectLst>
        </p:spPr>
      </p:pic>
    </p:spTree>
    <p:extLst>
      <p:ext uri="{BB962C8B-B14F-4D97-AF65-F5344CB8AC3E}">
        <p14:creationId xmlns:p14="http://schemas.microsoft.com/office/powerpoint/2010/main" val="12734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585E-AA07-EEEC-C910-5AF69CC826D5}"/>
              </a:ext>
            </a:extLst>
          </p:cNvPr>
          <p:cNvSpPr>
            <a:spLocks noGrp="1"/>
          </p:cNvSpPr>
          <p:nvPr>
            <p:ph type="title"/>
          </p:nvPr>
        </p:nvSpPr>
        <p:spPr>
          <a:xfrm>
            <a:off x="677334" y="609600"/>
            <a:ext cx="8596668" cy="771728"/>
          </a:xfrm>
        </p:spPr>
        <p:txBody>
          <a:bodyPr>
            <a:noAutofit/>
          </a:bodyPr>
          <a:lstStyle/>
          <a:p>
            <a:pPr algn="ctr"/>
            <a:r>
              <a:rPr lang="en-US" b="1" dirty="0">
                <a:solidFill>
                  <a:schemeClr val="accent2">
                    <a:lumMod val="75000"/>
                  </a:schemeClr>
                </a:solidFill>
              </a:rPr>
              <a:t>STRATEGIES FOR A SUCCESSFUL MONITORING CONT’D.</a:t>
            </a:r>
          </a:p>
        </p:txBody>
      </p:sp>
      <p:sp>
        <p:nvSpPr>
          <p:cNvPr id="3" name="Content Placeholder 2">
            <a:extLst>
              <a:ext uri="{FF2B5EF4-FFF2-40B4-BE49-F238E27FC236}">
                <a16:creationId xmlns:a16="http://schemas.microsoft.com/office/drawing/2014/main" id="{8B0DBF9E-1C48-92A8-0F1C-7A4727254CEC}"/>
              </a:ext>
            </a:extLst>
          </p:cNvPr>
          <p:cNvSpPr>
            <a:spLocks noGrp="1"/>
          </p:cNvSpPr>
          <p:nvPr>
            <p:ph sz="half" idx="1"/>
          </p:nvPr>
        </p:nvSpPr>
        <p:spPr>
          <a:xfrm>
            <a:off x="677334" y="1717617"/>
            <a:ext cx="6005568" cy="4933554"/>
          </a:xfrm>
        </p:spPr>
        <p:txBody>
          <a:bodyPr vert="horz" lIns="91440" tIns="45720" rIns="91440" bIns="45720" rtlCol="0" anchor="t">
            <a:normAutofit fontScale="92500"/>
          </a:bodyPr>
          <a:lstStyle/>
          <a:p>
            <a:r>
              <a:rPr lang="en-US" sz="1900" dirty="0">
                <a:solidFill>
                  <a:schemeClr val="tx1"/>
                </a:solidFill>
              </a:rPr>
              <a:t>Identify key staff members</a:t>
            </a:r>
          </a:p>
          <a:p>
            <a:pPr lvl="1"/>
            <a:r>
              <a:rPr lang="en-US" sz="1900" dirty="0">
                <a:solidFill>
                  <a:schemeClr val="tx1"/>
                </a:solidFill>
              </a:rPr>
              <a:t>Who is taking point on the Grantee side? Who will be the primary point of contact for the subrecipient?</a:t>
            </a:r>
          </a:p>
          <a:p>
            <a:r>
              <a:rPr lang="en-US" sz="1900" dirty="0">
                <a:solidFill>
                  <a:schemeClr val="tx1"/>
                </a:solidFill>
              </a:rPr>
              <a:t>Collect the requested documents in a central folder</a:t>
            </a:r>
          </a:p>
          <a:p>
            <a:r>
              <a:rPr lang="en-US" sz="1900" dirty="0">
                <a:solidFill>
                  <a:schemeClr val="tx1"/>
                </a:solidFill>
              </a:rPr>
              <a:t>Review all documents provided </a:t>
            </a:r>
          </a:p>
          <a:p>
            <a:r>
              <a:rPr lang="en-US" sz="1900" dirty="0">
                <a:solidFill>
                  <a:schemeClr val="tx1"/>
                </a:solidFill>
              </a:rPr>
              <a:t>Request additional documentation as needed</a:t>
            </a:r>
          </a:p>
          <a:p>
            <a:r>
              <a:rPr lang="en-US" sz="1900" dirty="0">
                <a:solidFill>
                  <a:schemeClr val="tx1"/>
                </a:solidFill>
              </a:rPr>
              <a:t>Discuss preliminary findings or concerns </a:t>
            </a:r>
          </a:p>
          <a:p>
            <a:r>
              <a:rPr lang="en-US" sz="1900" dirty="0">
                <a:solidFill>
                  <a:schemeClr val="tx1"/>
                </a:solidFill>
              </a:rPr>
              <a:t>Send a formal monitoring result letter for subrecipients and internally administered programs</a:t>
            </a:r>
          </a:p>
          <a:p>
            <a:r>
              <a:rPr lang="en-US" sz="1900" dirty="0">
                <a:solidFill>
                  <a:schemeClr val="tx1"/>
                </a:solidFill>
              </a:rPr>
              <a:t>Document areas of concern for self-monitoring, including changes to be implemented</a:t>
            </a:r>
          </a:p>
          <a:p>
            <a:r>
              <a:rPr lang="en-US" sz="1900" dirty="0">
                <a:solidFill>
                  <a:schemeClr val="tx1"/>
                </a:solidFill>
              </a:rPr>
              <a:t>Close out</a:t>
            </a:r>
          </a:p>
          <a:p>
            <a:endParaRPr lang="en-US" dirty="0"/>
          </a:p>
        </p:txBody>
      </p:sp>
      <p:sp>
        <p:nvSpPr>
          <p:cNvPr id="5" name="Slide Number Placeholder 4">
            <a:extLst>
              <a:ext uri="{FF2B5EF4-FFF2-40B4-BE49-F238E27FC236}">
                <a16:creationId xmlns:a16="http://schemas.microsoft.com/office/drawing/2014/main" id="{A7EBDF10-90DD-C6B0-44BB-48A7172BC1D5}"/>
              </a:ext>
            </a:extLst>
          </p:cNvPr>
          <p:cNvSpPr>
            <a:spLocks noGrp="1"/>
          </p:cNvSpPr>
          <p:nvPr>
            <p:ph type="sldNum" sz="quarter" idx="12"/>
          </p:nvPr>
        </p:nvSpPr>
        <p:spPr/>
        <p:txBody>
          <a:bodyPr/>
          <a:lstStyle/>
          <a:p>
            <a:fld id="{2CF8FB2B-0834-4E69-81CF-5D187DC0C246}" type="slidenum">
              <a:rPr lang="en-US" smtClean="0"/>
              <a:t>19</a:t>
            </a:fld>
            <a:endParaRPr lang="en-US"/>
          </a:p>
        </p:txBody>
      </p:sp>
      <p:pic>
        <p:nvPicPr>
          <p:cNvPr id="9" name="Content Placeholder 8" descr="A clipboard with a note on it next to a candle and a plant">
            <a:extLst>
              <a:ext uri="{FF2B5EF4-FFF2-40B4-BE49-F238E27FC236}">
                <a16:creationId xmlns:a16="http://schemas.microsoft.com/office/drawing/2014/main" id="{9DD5B3FA-3FE7-875C-7987-EE1A6EBAEBE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7581" y="1933016"/>
            <a:ext cx="4831291" cy="3692582"/>
          </a:xfrm>
        </p:spPr>
      </p:pic>
    </p:spTree>
    <p:extLst>
      <p:ext uri="{BB962C8B-B14F-4D97-AF65-F5344CB8AC3E}">
        <p14:creationId xmlns:p14="http://schemas.microsoft.com/office/powerpoint/2010/main" val="40802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201463F8-3E62-445B-B19A-1AB8BF57D918}"/>
              </a:ext>
            </a:extLst>
          </p:cNvPr>
          <p:cNvSpPr>
            <a:spLocks noGrp="1"/>
          </p:cNvSpPr>
          <p:nvPr>
            <p:ph type="title"/>
          </p:nvPr>
        </p:nvSpPr>
        <p:spPr>
          <a:xfrm>
            <a:off x="7251458" y="2788426"/>
            <a:ext cx="4512989" cy="2227730"/>
          </a:xfrm>
        </p:spPr>
        <p:txBody>
          <a:bodyPr anchor="ctr">
            <a:normAutofit fontScale="90000"/>
          </a:bodyPr>
          <a:lstStyle/>
          <a:p>
            <a:pPr>
              <a:lnSpc>
                <a:spcPct val="150000"/>
              </a:lnSpc>
            </a:pPr>
            <a:r>
              <a:rPr lang="en-US" sz="2400" b="1">
                <a:solidFill>
                  <a:srgbClr val="FFFFFF"/>
                </a:solidFill>
              </a:rPr>
              <a:t>Heather Royall</a:t>
            </a:r>
            <a:br>
              <a:rPr lang="en-US" sz="2400" b="1">
                <a:solidFill>
                  <a:srgbClr val="FFFFFF"/>
                </a:solidFill>
              </a:rPr>
            </a:br>
            <a:r>
              <a:rPr lang="en-US" sz="2400">
                <a:solidFill>
                  <a:srgbClr val="FFFFFF"/>
                </a:solidFill>
              </a:rPr>
              <a:t>Deputy Director</a:t>
            </a:r>
            <a:br>
              <a:rPr lang="en-US" sz="2400">
                <a:solidFill>
                  <a:srgbClr val="FFFFFF"/>
                </a:solidFill>
              </a:rPr>
            </a:br>
            <a:r>
              <a:rPr lang="en-US" sz="1700">
                <a:solidFill>
                  <a:srgbClr val="FFFFFF"/>
                </a:solidFill>
              </a:rPr>
              <a:t>Housing Stability Division</a:t>
            </a:r>
            <a:br>
              <a:rPr lang="en-US" sz="1700">
                <a:solidFill>
                  <a:srgbClr val="FFFFFF"/>
                </a:solidFill>
              </a:rPr>
            </a:br>
            <a:r>
              <a:rPr lang="en-US" sz="1700">
                <a:solidFill>
                  <a:srgbClr val="FFFFFF"/>
                </a:solidFill>
              </a:rPr>
              <a:t>Salt Lake City Corporation</a:t>
            </a:r>
            <a:br>
              <a:rPr lang="en-US" sz="1700">
                <a:solidFill>
                  <a:srgbClr val="FFFFFF"/>
                </a:solidFill>
              </a:rPr>
            </a:br>
            <a:br>
              <a:rPr lang="en-US" sz="3600" b="1">
                <a:solidFill>
                  <a:srgbClr val="FFFFFF"/>
                </a:solidFill>
              </a:rPr>
            </a:br>
            <a:endParaRPr lang="en-US">
              <a:solidFill>
                <a:srgbClr val="FFFFFF"/>
              </a:solidFill>
            </a:endParaRPr>
          </a:p>
        </p:txBody>
      </p:sp>
      <p:pic>
        <p:nvPicPr>
          <p:cNvPr id="6" name="Picture 5" descr="Logo&#10;&#10;Description automatically generated">
            <a:extLst>
              <a:ext uri="{FF2B5EF4-FFF2-40B4-BE49-F238E27FC236}">
                <a16:creationId xmlns:a16="http://schemas.microsoft.com/office/drawing/2014/main" id="{577EAA0E-64A9-85F2-9276-5B48D77FF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745483"/>
            <a:ext cx="3856774" cy="1455932"/>
          </a:xfrm>
          <a:prstGeom prst="rect">
            <a:avLst/>
          </a:prstGeom>
        </p:spPr>
      </p:pic>
      <p:sp>
        <p:nvSpPr>
          <p:cNvPr id="7" name="Content Placeholder 6">
            <a:extLst>
              <a:ext uri="{FF2B5EF4-FFF2-40B4-BE49-F238E27FC236}">
                <a16:creationId xmlns:a16="http://schemas.microsoft.com/office/drawing/2014/main" id="{C09E212C-8F19-4660-82B6-5313FE4D56C3}"/>
              </a:ext>
            </a:extLst>
          </p:cNvPr>
          <p:cNvSpPr>
            <a:spLocks noGrp="1"/>
          </p:cNvSpPr>
          <p:nvPr>
            <p:ph idx="1"/>
          </p:nvPr>
        </p:nvSpPr>
        <p:spPr>
          <a:xfrm>
            <a:off x="7190395" y="4341503"/>
            <a:ext cx="4512988" cy="3317938"/>
          </a:xfrm>
        </p:spPr>
        <p:txBody>
          <a:bodyPr anchor="t">
            <a:normAutofit/>
          </a:bodyPr>
          <a:lstStyle/>
          <a:p>
            <a:pPr marL="0" indent="0">
              <a:lnSpc>
                <a:spcPct val="90000"/>
              </a:lnSpc>
              <a:buNone/>
            </a:pPr>
            <a:r>
              <a:rPr lang="en-US" sz="1500" dirty="0">
                <a:solidFill>
                  <a:schemeClr val="bg1"/>
                </a:solidFill>
                <a:hlinkClick r:id="rId3">
                  <a:extLst>
                    <a:ext uri="{A12FA001-AC4F-418D-AE19-62706E023703}">
                      <ahyp:hlinkClr xmlns:ahyp="http://schemas.microsoft.com/office/drawing/2018/hyperlinkcolor" val="tx"/>
                    </a:ext>
                  </a:extLst>
                </a:hlinkClick>
              </a:rPr>
              <a:t>Heather.Royall@slcgov.com</a:t>
            </a:r>
            <a:endParaRPr lang="en-US" sz="1500" dirty="0">
              <a:solidFill>
                <a:schemeClr val="bg1"/>
              </a:solidFill>
            </a:endParaRPr>
          </a:p>
          <a:p>
            <a:pPr marL="0" indent="0">
              <a:lnSpc>
                <a:spcPct val="90000"/>
              </a:lnSpc>
              <a:buNone/>
            </a:pPr>
            <a:r>
              <a:rPr lang="en-US" sz="1500" dirty="0">
                <a:solidFill>
                  <a:schemeClr val="bg1"/>
                </a:solidFill>
              </a:rPr>
              <a:t>385-977-0935</a:t>
            </a:r>
          </a:p>
        </p:txBody>
      </p:sp>
      <p:sp>
        <p:nvSpPr>
          <p:cNvPr id="5" name="Slide Number Placeholder 4">
            <a:extLst>
              <a:ext uri="{FF2B5EF4-FFF2-40B4-BE49-F238E27FC236}">
                <a16:creationId xmlns:a16="http://schemas.microsoft.com/office/drawing/2014/main" id="{6EA797F3-CF9A-43BD-B07F-59D493E082B5}"/>
              </a:ext>
            </a:extLst>
          </p:cNvPr>
          <p:cNvSpPr>
            <a:spLocks noGrp="1"/>
          </p:cNvSpPr>
          <p:nvPr>
            <p:ph type="sldNum" sz="quarter" idx="12"/>
          </p:nvPr>
        </p:nvSpPr>
        <p:spPr>
          <a:xfrm>
            <a:off x="9662553" y="6041362"/>
            <a:ext cx="566186" cy="365125"/>
          </a:xfrm>
        </p:spPr>
        <p:txBody>
          <a:bodyPr>
            <a:normAutofit/>
          </a:bodyPr>
          <a:lstStyle/>
          <a:p>
            <a:pPr>
              <a:spcAft>
                <a:spcPts val="600"/>
              </a:spcAft>
            </a:pPr>
            <a:fld id="{2CF8FB2B-0834-4E69-81CF-5D187DC0C246}" type="slidenum">
              <a:rPr lang="en-US">
                <a:solidFill>
                  <a:srgbClr val="FFFFFF"/>
                </a:solidFill>
              </a:rPr>
              <a:pPr>
                <a:spcAft>
                  <a:spcPts val="600"/>
                </a:spcAft>
              </a:pPr>
              <a:t>2</a:t>
            </a:fld>
            <a:endParaRPr lang="en-US">
              <a:solidFill>
                <a:srgbClr val="FFFFFF"/>
              </a:solidFill>
            </a:endParaRPr>
          </a:p>
        </p:txBody>
      </p:sp>
      <p:pic>
        <p:nvPicPr>
          <p:cNvPr id="2" name="Picture 1" descr="A logo for a company&#10;&#10;Description automatically generated">
            <a:extLst>
              <a:ext uri="{FF2B5EF4-FFF2-40B4-BE49-F238E27FC236}">
                <a16:creationId xmlns:a16="http://schemas.microsoft.com/office/drawing/2014/main" id="{1EEB808E-4A46-8250-082D-AFEC76D20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00" y="5839683"/>
            <a:ext cx="1698968" cy="788578"/>
          </a:xfrm>
          <a:prstGeom prst="rect">
            <a:avLst/>
          </a:prstGeom>
        </p:spPr>
      </p:pic>
    </p:spTree>
    <p:extLst>
      <p:ext uri="{BB962C8B-B14F-4D97-AF65-F5344CB8AC3E}">
        <p14:creationId xmlns:p14="http://schemas.microsoft.com/office/powerpoint/2010/main" val="285677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B5912-535C-7FBA-3A6D-6C6F8EC2957C}"/>
              </a:ext>
            </a:extLst>
          </p:cNvPr>
          <p:cNvSpPr>
            <a:spLocks noGrp="1"/>
          </p:cNvSpPr>
          <p:nvPr>
            <p:ph idx="1"/>
          </p:nvPr>
        </p:nvSpPr>
        <p:spPr/>
        <p:txBody>
          <a:bodyPr/>
          <a:lstStyle/>
          <a:p>
            <a:endParaRPr lang="en-US" dirty="0"/>
          </a:p>
          <a:p>
            <a:r>
              <a:rPr lang="en-US" dirty="0">
                <a:solidFill>
                  <a:schemeClr val="tx1"/>
                </a:solidFill>
              </a:rPr>
              <a:t>Follow similar structure of external monitoring</a:t>
            </a:r>
          </a:p>
          <a:p>
            <a:r>
              <a:rPr lang="en-US" dirty="0">
                <a:solidFill>
                  <a:schemeClr val="tx1"/>
                </a:solidFill>
              </a:rPr>
              <a:t>Review Policies &amp; Procedures</a:t>
            </a:r>
          </a:p>
          <a:p>
            <a:r>
              <a:rPr lang="en-US" dirty="0">
                <a:solidFill>
                  <a:schemeClr val="tx1"/>
                </a:solidFill>
              </a:rPr>
              <a:t>Review goals and objectives</a:t>
            </a:r>
          </a:p>
          <a:p>
            <a:r>
              <a:rPr lang="en-US" dirty="0">
                <a:solidFill>
                  <a:schemeClr val="tx1"/>
                </a:solidFill>
              </a:rPr>
              <a:t>Review financial reporting</a:t>
            </a:r>
          </a:p>
          <a:p>
            <a:r>
              <a:rPr lang="en-US" dirty="0">
                <a:solidFill>
                  <a:schemeClr val="tx1"/>
                </a:solidFill>
              </a:rPr>
              <a:t>Provide staff training if concerns found</a:t>
            </a:r>
          </a:p>
          <a:p>
            <a:r>
              <a:rPr lang="en-US" dirty="0">
                <a:solidFill>
                  <a:schemeClr val="tx1"/>
                </a:solidFill>
              </a:rPr>
              <a:t>Document results and any corrective actions taken</a:t>
            </a:r>
          </a:p>
        </p:txBody>
      </p:sp>
      <p:sp>
        <p:nvSpPr>
          <p:cNvPr id="4" name="Slide Number Placeholder 3">
            <a:extLst>
              <a:ext uri="{FF2B5EF4-FFF2-40B4-BE49-F238E27FC236}">
                <a16:creationId xmlns:a16="http://schemas.microsoft.com/office/drawing/2014/main" id="{B2CEA544-BF1C-E6FE-0544-B9E83A0820A4}"/>
              </a:ext>
            </a:extLst>
          </p:cNvPr>
          <p:cNvSpPr>
            <a:spLocks noGrp="1"/>
          </p:cNvSpPr>
          <p:nvPr>
            <p:ph type="sldNum" sz="quarter" idx="12"/>
          </p:nvPr>
        </p:nvSpPr>
        <p:spPr/>
        <p:txBody>
          <a:bodyPr/>
          <a:lstStyle/>
          <a:p>
            <a:fld id="{2CF8FB2B-0834-4E69-81CF-5D187DC0C246}" type="slidenum">
              <a:rPr lang="en-US" smtClean="0"/>
              <a:t>20</a:t>
            </a:fld>
            <a:endParaRPr lang="en-US"/>
          </a:p>
        </p:txBody>
      </p:sp>
      <p:sp>
        <p:nvSpPr>
          <p:cNvPr id="7" name="Title 1">
            <a:extLst>
              <a:ext uri="{FF2B5EF4-FFF2-40B4-BE49-F238E27FC236}">
                <a16:creationId xmlns:a16="http://schemas.microsoft.com/office/drawing/2014/main" id="{A06D5D4D-8C11-2EB8-38BD-E3354E3EBD35}"/>
              </a:ext>
            </a:extLst>
          </p:cNvPr>
          <p:cNvSpPr>
            <a:spLocks noGrp="1"/>
          </p:cNvSpPr>
          <p:nvPr>
            <p:ph type="title"/>
          </p:nvPr>
        </p:nvSpPr>
        <p:spPr>
          <a:xfrm>
            <a:off x="677334" y="609600"/>
            <a:ext cx="8596668" cy="1320800"/>
          </a:xfrm>
        </p:spPr>
        <p:txBody>
          <a:bodyPr/>
          <a:lstStyle/>
          <a:p>
            <a:pPr algn="ctr"/>
            <a:r>
              <a:rPr lang="en-US" b="1" dirty="0">
                <a:solidFill>
                  <a:schemeClr val="accent2">
                    <a:lumMod val="75000"/>
                  </a:schemeClr>
                </a:solidFill>
              </a:rPr>
              <a:t>STRATEGIES FOR INTERNAL MONITORING</a:t>
            </a:r>
          </a:p>
        </p:txBody>
      </p:sp>
    </p:spTree>
    <p:extLst>
      <p:ext uri="{BB962C8B-B14F-4D97-AF65-F5344CB8AC3E}">
        <p14:creationId xmlns:p14="http://schemas.microsoft.com/office/powerpoint/2010/main" val="1257787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A243-B5F3-6630-F074-6C5775F7ACA9}"/>
              </a:ext>
            </a:extLst>
          </p:cNvPr>
          <p:cNvSpPr>
            <a:spLocks noGrp="1"/>
          </p:cNvSpPr>
          <p:nvPr>
            <p:ph type="title"/>
          </p:nvPr>
        </p:nvSpPr>
        <p:spPr/>
        <p:txBody>
          <a:bodyPr/>
          <a:lstStyle/>
          <a:p>
            <a:pPr algn="ctr"/>
            <a:r>
              <a:rPr lang="en-US" b="1" dirty="0">
                <a:solidFill>
                  <a:schemeClr val="accent2">
                    <a:lumMod val="75000"/>
                  </a:schemeClr>
                </a:solidFill>
                <a:ea typeface="+mj-lt"/>
                <a:cs typeface="+mj-lt"/>
              </a:rPr>
              <a:t>MONITORING REPORT</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FE2DE1D8-3357-121C-4C0A-648649D764E0}"/>
              </a:ext>
            </a:extLst>
          </p:cNvPr>
          <p:cNvSpPr>
            <a:spLocks noGrp="1"/>
          </p:cNvSpPr>
          <p:nvPr>
            <p:ph idx="1"/>
          </p:nvPr>
        </p:nvSpPr>
        <p:spPr>
          <a:xfrm>
            <a:off x="221570" y="1578534"/>
            <a:ext cx="10590592" cy="5044688"/>
          </a:xfrm>
        </p:spPr>
        <p:txBody>
          <a:bodyPr vert="horz" lIns="91440" tIns="45720" rIns="91440" bIns="45720" rtlCol="0" anchor="t">
            <a:normAutofit fontScale="92500" lnSpcReduction="20000"/>
          </a:bodyPr>
          <a:lstStyle/>
          <a:p>
            <a:pPr marL="0" indent="0">
              <a:buNone/>
            </a:pPr>
            <a:r>
              <a:rPr lang="en-US" sz="2200" b="1" dirty="0">
                <a:solidFill>
                  <a:schemeClr val="tx1"/>
                </a:solidFill>
                <a:ea typeface="+mn-lt"/>
                <a:cs typeface="+mn-lt"/>
              </a:rPr>
              <a:t>Generally sent within 30 days of the monitoring visit</a:t>
            </a:r>
            <a:endParaRPr lang="en-US" sz="2200" b="1" dirty="0">
              <a:solidFill>
                <a:schemeClr val="tx1"/>
              </a:solidFill>
            </a:endParaRPr>
          </a:p>
          <a:p>
            <a:r>
              <a:rPr lang="en-US" sz="1900" dirty="0">
                <a:solidFill>
                  <a:schemeClr val="tx1"/>
                </a:solidFill>
                <a:ea typeface="+mn-lt"/>
                <a:cs typeface="+mn-lt"/>
              </a:rPr>
              <a:t>Provides positive feedback for following program guidelines</a:t>
            </a:r>
            <a:endParaRPr lang="en-US" sz="1900" dirty="0">
              <a:solidFill>
                <a:schemeClr val="tx1"/>
              </a:solidFill>
            </a:endParaRPr>
          </a:p>
          <a:p>
            <a:r>
              <a:rPr lang="en-US" sz="1900" dirty="0">
                <a:solidFill>
                  <a:schemeClr val="tx1"/>
                </a:solidFill>
                <a:ea typeface="+mn-lt"/>
                <a:cs typeface="+mn-lt"/>
              </a:rPr>
              <a:t>Addresses concerns</a:t>
            </a:r>
          </a:p>
          <a:p>
            <a:pPr lvl="1"/>
            <a:r>
              <a:rPr lang="en-US" sz="1900" dirty="0">
                <a:solidFill>
                  <a:schemeClr val="tx1"/>
                </a:solidFill>
                <a:ea typeface="+mn-lt"/>
                <a:cs typeface="+mn-lt"/>
              </a:rPr>
              <a:t>Provides recommended actions to ensure best practices are being followed and avoid future findings</a:t>
            </a:r>
          </a:p>
          <a:p>
            <a:pPr lvl="1"/>
            <a:r>
              <a:rPr lang="en-US" sz="1900" dirty="0">
                <a:solidFill>
                  <a:schemeClr val="tx1"/>
                </a:solidFill>
                <a:ea typeface="+mn-lt"/>
                <a:cs typeface="+mn-lt"/>
              </a:rPr>
              <a:t>Formal responses are not required, although it is a best practice</a:t>
            </a:r>
          </a:p>
          <a:p>
            <a:r>
              <a:rPr lang="en-US" sz="1900" dirty="0">
                <a:solidFill>
                  <a:schemeClr val="tx1"/>
                </a:solidFill>
                <a:ea typeface="+mn-lt"/>
                <a:cs typeface="+mn-lt"/>
              </a:rPr>
              <a:t>Addresses findings </a:t>
            </a:r>
            <a:endParaRPr lang="en-US" sz="1900" dirty="0">
              <a:solidFill>
                <a:schemeClr val="tx1"/>
              </a:solidFill>
            </a:endParaRPr>
          </a:p>
          <a:p>
            <a:pPr lvl="1"/>
            <a:r>
              <a:rPr lang="en-US" sz="1900" dirty="0">
                <a:solidFill>
                  <a:schemeClr val="tx1"/>
                </a:solidFill>
                <a:ea typeface="+mn-lt"/>
                <a:cs typeface="+mn-lt"/>
              </a:rPr>
              <a:t>Includes corrective actions to be undertaken to be compliant with program regulations.</a:t>
            </a:r>
            <a:endParaRPr lang="en-US" sz="1900" dirty="0">
              <a:solidFill>
                <a:schemeClr val="tx1"/>
              </a:solidFill>
            </a:endParaRPr>
          </a:p>
          <a:p>
            <a:pPr lvl="1"/>
            <a:r>
              <a:rPr lang="en-US" sz="1900" dirty="0">
                <a:solidFill>
                  <a:schemeClr val="tx1"/>
                </a:solidFill>
                <a:ea typeface="+mn-lt"/>
                <a:cs typeface="+mn-lt"/>
              </a:rPr>
              <a:t>Formal response is required to address findings. Provides a timeframe for grantee to respond and identify the actions already taken or planned to correct the findings (60 days to respond).</a:t>
            </a:r>
            <a:endParaRPr lang="en-US" sz="1900" dirty="0">
              <a:solidFill>
                <a:schemeClr val="tx1"/>
              </a:solidFill>
            </a:endParaRPr>
          </a:p>
          <a:p>
            <a:r>
              <a:rPr lang="en-US" sz="1900" dirty="0">
                <a:solidFill>
                  <a:schemeClr val="tx1"/>
                </a:solidFill>
                <a:ea typeface="+mn-lt"/>
                <a:cs typeface="+mn-lt"/>
              </a:rPr>
              <a:t>Follow-up</a:t>
            </a:r>
            <a:endParaRPr lang="en-US" sz="1900" dirty="0">
              <a:solidFill>
                <a:schemeClr val="tx1"/>
              </a:solidFill>
            </a:endParaRPr>
          </a:p>
          <a:p>
            <a:pPr lvl="1"/>
            <a:r>
              <a:rPr lang="en-US" sz="1900" dirty="0">
                <a:solidFill>
                  <a:schemeClr val="tx1"/>
                </a:solidFill>
                <a:ea typeface="+mn-lt"/>
                <a:cs typeface="+mn-lt"/>
              </a:rPr>
              <a:t>A follow up monitoring may be conducted to verify that corrective measures and program improvements have been implemented.   </a:t>
            </a:r>
          </a:p>
          <a:p>
            <a:pPr marL="0" indent="0">
              <a:buNone/>
            </a:pPr>
            <a:r>
              <a:rPr lang="en-US" dirty="0">
                <a:ea typeface="+mn-lt"/>
                <a:cs typeface="+mn-lt"/>
              </a:rPr>
              <a:t>                                     </a:t>
            </a:r>
            <a:endParaRPr lang="en-US" dirty="0"/>
          </a:p>
        </p:txBody>
      </p:sp>
      <p:sp>
        <p:nvSpPr>
          <p:cNvPr id="5" name="Slide Number Placeholder 3">
            <a:extLst>
              <a:ext uri="{FF2B5EF4-FFF2-40B4-BE49-F238E27FC236}">
                <a16:creationId xmlns:a16="http://schemas.microsoft.com/office/drawing/2014/main" id="{D60F905E-5229-277A-3ECD-1358791D003F}"/>
              </a:ext>
            </a:extLst>
          </p:cNvPr>
          <p:cNvSpPr>
            <a:spLocks noGrp="1"/>
          </p:cNvSpPr>
          <p:nvPr>
            <p:ph type="sldNum" sz="quarter" idx="12"/>
          </p:nvPr>
        </p:nvSpPr>
        <p:spPr>
          <a:xfrm>
            <a:off x="10404174" y="328474"/>
            <a:ext cx="791308" cy="690555"/>
          </a:xfrm>
        </p:spPr>
        <p:txBody>
          <a:bodyPr/>
          <a:lstStyle/>
          <a:p>
            <a:fld id="{C0718885-FC25-4FFE-B704-89D95DEE8D13}" type="slidenum">
              <a:rPr lang="en-US" smtClean="0"/>
              <a:pPr/>
              <a:t>21</a:t>
            </a:fld>
            <a:endParaRPr lang="en-US"/>
          </a:p>
        </p:txBody>
      </p:sp>
    </p:spTree>
    <p:extLst>
      <p:ext uri="{BB962C8B-B14F-4D97-AF65-F5344CB8AC3E}">
        <p14:creationId xmlns:p14="http://schemas.microsoft.com/office/powerpoint/2010/main" val="340222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F434-FF60-0E1B-3C34-EA17EC5052A3}"/>
              </a:ext>
            </a:extLst>
          </p:cNvPr>
          <p:cNvSpPr>
            <a:spLocks noGrp="1"/>
          </p:cNvSpPr>
          <p:nvPr>
            <p:ph type="title"/>
          </p:nvPr>
        </p:nvSpPr>
        <p:spPr>
          <a:xfrm>
            <a:off x="758714" y="973668"/>
            <a:ext cx="9157653" cy="706964"/>
          </a:xfrm>
        </p:spPr>
        <p:txBody>
          <a:bodyPr/>
          <a:lstStyle/>
          <a:p>
            <a:pPr algn="ctr"/>
            <a:r>
              <a:rPr lang="en-US" b="1" dirty="0">
                <a:solidFill>
                  <a:schemeClr val="accent2">
                    <a:lumMod val="75000"/>
                  </a:schemeClr>
                </a:solidFill>
                <a:ea typeface="+mj-lt"/>
                <a:cs typeface="+mj-lt"/>
              </a:rPr>
              <a:t>MONITORING FINDINGS AND CONCERNS</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0B60523B-A6FC-64C9-94B2-2D396587E94A}"/>
              </a:ext>
            </a:extLst>
          </p:cNvPr>
          <p:cNvSpPr>
            <a:spLocks noGrp="1"/>
          </p:cNvSpPr>
          <p:nvPr>
            <p:ph idx="1"/>
          </p:nvPr>
        </p:nvSpPr>
        <p:spPr>
          <a:xfrm>
            <a:off x="635420" y="2089665"/>
            <a:ext cx="10921159" cy="3466757"/>
          </a:xfrm>
        </p:spPr>
        <p:txBody>
          <a:bodyPr vert="horz" lIns="91440" tIns="45720" rIns="91440" bIns="45720" rtlCol="0" anchor="t">
            <a:normAutofit/>
          </a:bodyPr>
          <a:lstStyle/>
          <a:p>
            <a:pPr marL="0" indent="0">
              <a:buNone/>
            </a:pPr>
            <a:r>
              <a:rPr lang="en-US" sz="2000" b="1" dirty="0">
                <a:solidFill>
                  <a:schemeClr val="tx1"/>
                </a:solidFill>
                <a:ea typeface="+mn-lt"/>
                <a:cs typeface="+mn-lt"/>
              </a:rPr>
              <a:t>Monitoring Results</a:t>
            </a:r>
            <a:endParaRPr lang="en-US" sz="2000" b="1" dirty="0">
              <a:solidFill>
                <a:schemeClr val="tx1"/>
              </a:solidFill>
            </a:endParaRPr>
          </a:p>
          <a:p>
            <a:r>
              <a:rPr lang="en-US" dirty="0">
                <a:solidFill>
                  <a:schemeClr val="tx1"/>
                </a:solidFill>
                <a:ea typeface="+mn-lt"/>
                <a:cs typeface="+mn-lt"/>
              </a:rPr>
              <a:t>Agency performance</a:t>
            </a:r>
            <a:endParaRPr lang="en-US" dirty="0">
              <a:solidFill>
                <a:schemeClr val="tx1"/>
              </a:solidFill>
            </a:endParaRPr>
          </a:p>
          <a:p>
            <a:r>
              <a:rPr lang="en-US" dirty="0">
                <a:solidFill>
                  <a:schemeClr val="tx1"/>
                </a:solidFill>
                <a:ea typeface="+mn-lt"/>
                <a:cs typeface="+mn-lt"/>
              </a:rPr>
              <a:t>Concerns of note that should be addressed</a:t>
            </a:r>
            <a:endParaRPr lang="en-US" dirty="0">
              <a:solidFill>
                <a:schemeClr val="tx1"/>
              </a:solidFill>
            </a:endParaRPr>
          </a:p>
          <a:p>
            <a:r>
              <a:rPr lang="en-US" dirty="0">
                <a:solidFill>
                  <a:schemeClr val="tx1"/>
                </a:solidFill>
                <a:ea typeface="+mn-lt"/>
                <a:cs typeface="+mn-lt"/>
              </a:rPr>
              <a:t>Whether or not technical assistance is needed</a:t>
            </a:r>
            <a:endParaRPr lang="en-US" dirty="0">
              <a:solidFill>
                <a:schemeClr val="tx1"/>
              </a:solidFill>
            </a:endParaRPr>
          </a:p>
          <a:p>
            <a:r>
              <a:rPr lang="en-US" dirty="0">
                <a:solidFill>
                  <a:schemeClr val="tx1"/>
                </a:solidFill>
                <a:ea typeface="+mn-lt"/>
                <a:cs typeface="+mn-lt"/>
              </a:rPr>
              <a:t>Findings that require corrective actions</a:t>
            </a:r>
            <a:endParaRPr lang="en-US" dirty="0">
              <a:solidFill>
                <a:schemeClr val="tx1"/>
              </a:solidFill>
            </a:endParaRPr>
          </a:p>
          <a:p>
            <a:r>
              <a:rPr lang="en-US" dirty="0">
                <a:solidFill>
                  <a:schemeClr val="tx1"/>
                </a:solidFill>
                <a:ea typeface="+mn-lt"/>
                <a:cs typeface="+mn-lt"/>
              </a:rPr>
              <a:t>For clarification purposes, the definitions are as follows: a “Finding” is an element which does not comply with a Federal statute, written agreement or regulation; whereas a “Concern” represents a potential finding or a program deficiency that should be improved or corrected before the continuation of the program deficiency could lead to a finding.</a:t>
            </a:r>
            <a:endParaRPr lang="en-US" dirty="0">
              <a:solidFill>
                <a:schemeClr val="tx1"/>
              </a:solidFill>
            </a:endParaRPr>
          </a:p>
          <a:p>
            <a:endParaRPr lang="en-US" dirty="0"/>
          </a:p>
        </p:txBody>
      </p:sp>
      <p:sp>
        <p:nvSpPr>
          <p:cNvPr id="5" name="Slide Number Placeholder 3">
            <a:extLst>
              <a:ext uri="{FF2B5EF4-FFF2-40B4-BE49-F238E27FC236}">
                <a16:creationId xmlns:a16="http://schemas.microsoft.com/office/drawing/2014/main" id="{A15121A3-346F-F560-1BE4-7EFA6208D008}"/>
              </a:ext>
            </a:extLst>
          </p:cNvPr>
          <p:cNvSpPr>
            <a:spLocks noGrp="1"/>
          </p:cNvSpPr>
          <p:nvPr>
            <p:ph type="sldNum" sz="quarter" idx="12"/>
          </p:nvPr>
        </p:nvSpPr>
        <p:spPr>
          <a:xfrm>
            <a:off x="10404174" y="328474"/>
            <a:ext cx="791308" cy="690555"/>
          </a:xfrm>
        </p:spPr>
        <p:txBody>
          <a:bodyPr/>
          <a:lstStyle/>
          <a:p>
            <a:fld id="{C0718885-FC25-4FFE-B704-89D95DEE8D13}" type="slidenum">
              <a:rPr lang="en-US" dirty="0" smtClean="0"/>
              <a:pPr/>
              <a:t>22</a:t>
            </a:fld>
            <a:endParaRPr lang="en-US"/>
          </a:p>
        </p:txBody>
      </p:sp>
    </p:spTree>
    <p:extLst>
      <p:ext uri="{BB962C8B-B14F-4D97-AF65-F5344CB8AC3E}">
        <p14:creationId xmlns:p14="http://schemas.microsoft.com/office/powerpoint/2010/main" val="201733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D0FC-4633-9017-272E-CC71923CA82A}"/>
              </a:ext>
            </a:extLst>
          </p:cNvPr>
          <p:cNvSpPr>
            <a:spLocks noGrp="1"/>
          </p:cNvSpPr>
          <p:nvPr>
            <p:ph type="title"/>
          </p:nvPr>
        </p:nvSpPr>
        <p:spPr/>
        <p:txBody>
          <a:bodyPr/>
          <a:lstStyle/>
          <a:p>
            <a:pPr algn="ctr"/>
            <a:r>
              <a:rPr lang="en-US" b="1" dirty="0">
                <a:solidFill>
                  <a:schemeClr val="accent2">
                    <a:lumMod val="75000"/>
                  </a:schemeClr>
                </a:solidFill>
              </a:rPr>
              <a:t>COMMON AREAS FOR FINDINGS AND CONCERNS</a:t>
            </a:r>
          </a:p>
        </p:txBody>
      </p:sp>
      <p:sp>
        <p:nvSpPr>
          <p:cNvPr id="3" name="Content Placeholder 2">
            <a:extLst>
              <a:ext uri="{FF2B5EF4-FFF2-40B4-BE49-F238E27FC236}">
                <a16:creationId xmlns:a16="http://schemas.microsoft.com/office/drawing/2014/main" id="{B318A3BF-77B5-A21B-04A6-402E48DF4D2E}"/>
              </a:ext>
            </a:extLst>
          </p:cNvPr>
          <p:cNvSpPr>
            <a:spLocks noGrp="1"/>
          </p:cNvSpPr>
          <p:nvPr>
            <p:ph idx="1"/>
          </p:nvPr>
        </p:nvSpPr>
        <p:spPr>
          <a:xfrm>
            <a:off x="677334" y="1839687"/>
            <a:ext cx="8596668" cy="4201676"/>
          </a:xfrm>
        </p:spPr>
        <p:txBody>
          <a:bodyPr>
            <a:normAutofit lnSpcReduction="10000"/>
          </a:bodyPr>
          <a:lstStyle/>
          <a:p>
            <a:r>
              <a:rPr lang="en-US" dirty="0">
                <a:solidFill>
                  <a:schemeClr val="tx1"/>
                </a:solidFill>
              </a:rPr>
              <a:t>Proper fiscal management</a:t>
            </a:r>
          </a:p>
          <a:p>
            <a:r>
              <a:rPr lang="en-US" dirty="0">
                <a:solidFill>
                  <a:schemeClr val="tx1"/>
                </a:solidFill>
              </a:rPr>
              <a:t>Program Income</a:t>
            </a:r>
          </a:p>
          <a:p>
            <a:r>
              <a:rPr lang="en-US" dirty="0">
                <a:solidFill>
                  <a:schemeClr val="tx1"/>
                </a:solidFill>
              </a:rPr>
              <a:t>Public Service Cap (applies to grantee self-monitoring)</a:t>
            </a:r>
          </a:p>
          <a:p>
            <a:r>
              <a:rPr lang="en-US" dirty="0">
                <a:solidFill>
                  <a:schemeClr val="tx1"/>
                </a:solidFill>
              </a:rPr>
              <a:t>Policies and Procedures</a:t>
            </a:r>
          </a:p>
          <a:p>
            <a:r>
              <a:rPr lang="en-US" dirty="0">
                <a:solidFill>
                  <a:schemeClr val="tx1"/>
                </a:solidFill>
              </a:rPr>
              <a:t>Required Match </a:t>
            </a:r>
          </a:p>
          <a:p>
            <a:pPr lvl="1"/>
            <a:r>
              <a:rPr lang="en-US" sz="1800" dirty="0">
                <a:solidFill>
                  <a:schemeClr val="tx1"/>
                </a:solidFill>
              </a:rPr>
              <a:t>ESG &amp; Home </a:t>
            </a:r>
          </a:p>
          <a:p>
            <a:r>
              <a:rPr lang="en-US" dirty="0">
                <a:solidFill>
                  <a:schemeClr val="tx1"/>
                </a:solidFill>
              </a:rPr>
              <a:t>Record Keeping</a:t>
            </a:r>
          </a:p>
          <a:p>
            <a:pPr lvl="1"/>
            <a:r>
              <a:rPr lang="en-US" sz="1800" dirty="0">
                <a:solidFill>
                  <a:schemeClr val="tx1"/>
                </a:solidFill>
              </a:rPr>
              <a:t>Maintaining records for all areas of compliance, for required period of time</a:t>
            </a:r>
          </a:p>
          <a:p>
            <a:r>
              <a:rPr lang="en-US" dirty="0">
                <a:solidFill>
                  <a:schemeClr val="tx1"/>
                </a:solidFill>
              </a:rPr>
              <a:t>National Objects</a:t>
            </a:r>
          </a:p>
          <a:p>
            <a:pPr lvl="1"/>
            <a:r>
              <a:rPr lang="en-US" sz="1800" dirty="0">
                <a:solidFill>
                  <a:schemeClr val="tx1"/>
                </a:solidFill>
              </a:rPr>
              <a:t>Are they being met? Is the program being carried out as specified?</a:t>
            </a:r>
          </a:p>
          <a:p>
            <a:pPr marL="457200" lvl="1" indent="0">
              <a:buNone/>
            </a:pPr>
            <a:endParaRPr lang="en-US" dirty="0"/>
          </a:p>
        </p:txBody>
      </p:sp>
      <p:sp>
        <p:nvSpPr>
          <p:cNvPr id="4" name="Slide Number Placeholder 3">
            <a:extLst>
              <a:ext uri="{FF2B5EF4-FFF2-40B4-BE49-F238E27FC236}">
                <a16:creationId xmlns:a16="http://schemas.microsoft.com/office/drawing/2014/main" id="{B4CC3196-E4CB-3552-D07E-9E8364457629}"/>
              </a:ext>
            </a:extLst>
          </p:cNvPr>
          <p:cNvSpPr>
            <a:spLocks noGrp="1"/>
          </p:cNvSpPr>
          <p:nvPr>
            <p:ph type="sldNum" sz="quarter" idx="12"/>
          </p:nvPr>
        </p:nvSpPr>
        <p:spPr/>
        <p:txBody>
          <a:bodyPr/>
          <a:lstStyle/>
          <a:p>
            <a:fld id="{2CF8FB2B-0834-4E69-81CF-5D187DC0C246}" type="slidenum">
              <a:rPr lang="en-US" smtClean="0"/>
              <a:t>23</a:t>
            </a:fld>
            <a:endParaRPr lang="en-US"/>
          </a:p>
        </p:txBody>
      </p:sp>
    </p:spTree>
    <p:extLst>
      <p:ext uri="{BB962C8B-B14F-4D97-AF65-F5344CB8AC3E}">
        <p14:creationId xmlns:p14="http://schemas.microsoft.com/office/powerpoint/2010/main" val="315801752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B2C8-2355-06CA-3FE0-F4FD3158E977}"/>
              </a:ext>
            </a:extLst>
          </p:cNvPr>
          <p:cNvSpPr>
            <a:spLocks noGrp="1"/>
          </p:cNvSpPr>
          <p:nvPr>
            <p:ph type="title"/>
          </p:nvPr>
        </p:nvSpPr>
        <p:spPr/>
        <p:txBody>
          <a:bodyPr/>
          <a:lstStyle/>
          <a:p>
            <a:pPr algn="ctr"/>
            <a:r>
              <a:rPr lang="en-US" b="1" dirty="0">
                <a:solidFill>
                  <a:schemeClr val="accent2">
                    <a:lumMod val="75000"/>
                  </a:schemeClr>
                </a:solidFill>
              </a:rPr>
              <a:t>ONGOING MONITORING PROCESS</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E8580F55-F96B-CD3B-B175-6B633957F873}"/>
              </a:ext>
            </a:extLst>
          </p:cNvPr>
          <p:cNvSpPr>
            <a:spLocks noGrp="1"/>
          </p:cNvSpPr>
          <p:nvPr>
            <p:ph idx="1"/>
          </p:nvPr>
        </p:nvSpPr>
        <p:spPr>
          <a:xfrm>
            <a:off x="310435" y="1407040"/>
            <a:ext cx="11399983" cy="5051170"/>
          </a:xfrm>
        </p:spPr>
        <p:txBody>
          <a:bodyPr vert="horz" lIns="91440" tIns="45720" rIns="91440" bIns="45720" rtlCol="0" anchor="t">
            <a:normAutofit lnSpcReduction="10000"/>
          </a:bodyPr>
          <a:lstStyle/>
          <a:p>
            <a:pPr>
              <a:lnSpc>
                <a:spcPct val="90000"/>
              </a:lnSpc>
            </a:pPr>
            <a:r>
              <a:rPr lang="en-US" dirty="0">
                <a:solidFill>
                  <a:schemeClr val="tx1"/>
                </a:solidFill>
              </a:rPr>
              <a:t>Should not be viewed as periodic or one-time visits</a:t>
            </a:r>
            <a:endParaRPr lang="en-US" dirty="0">
              <a:solidFill>
                <a:schemeClr val="tx1"/>
              </a:solidFill>
              <a:ea typeface="+mn-lt"/>
              <a:cs typeface="+mn-lt"/>
            </a:endParaRPr>
          </a:p>
          <a:p>
            <a:pPr>
              <a:lnSpc>
                <a:spcPct val="90000"/>
              </a:lnSpc>
            </a:pPr>
            <a:r>
              <a:rPr lang="en-US" dirty="0">
                <a:solidFill>
                  <a:schemeClr val="tx1"/>
                </a:solidFill>
              </a:rPr>
              <a:t>Includes ongoing process of:  </a:t>
            </a:r>
            <a:endParaRPr lang="en-US" dirty="0">
              <a:solidFill>
                <a:schemeClr val="tx1"/>
              </a:solidFill>
              <a:ea typeface="+mn-lt"/>
              <a:cs typeface="+mn-lt"/>
            </a:endParaRPr>
          </a:p>
          <a:p>
            <a:pPr lvl="1">
              <a:lnSpc>
                <a:spcPct val="90000"/>
              </a:lnSpc>
            </a:pPr>
            <a:r>
              <a:rPr lang="en-US" sz="1800" dirty="0">
                <a:solidFill>
                  <a:schemeClr val="tx1"/>
                </a:solidFill>
              </a:rPr>
              <a:t>Planning  </a:t>
            </a:r>
            <a:endParaRPr lang="en-US" sz="1800" dirty="0">
              <a:solidFill>
                <a:schemeClr val="tx1"/>
              </a:solidFill>
              <a:ea typeface="+mn-lt"/>
              <a:cs typeface="+mn-lt"/>
            </a:endParaRPr>
          </a:p>
          <a:p>
            <a:pPr lvl="1">
              <a:lnSpc>
                <a:spcPct val="90000"/>
              </a:lnSpc>
            </a:pPr>
            <a:r>
              <a:rPr lang="en-US" sz="1800" dirty="0">
                <a:solidFill>
                  <a:schemeClr val="tx1"/>
                </a:solidFill>
              </a:rPr>
              <a:t>Implementation  </a:t>
            </a:r>
            <a:endParaRPr lang="en-US" sz="1800" dirty="0">
              <a:solidFill>
                <a:schemeClr val="tx1"/>
              </a:solidFill>
              <a:ea typeface="+mn-lt"/>
              <a:cs typeface="+mn-lt"/>
            </a:endParaRPr>
          </a:p>
          <a:p>
            <a:pPr lvl="1">
              <a:lnSpc>
                <a:spcPct val="90000"/>
              </a:lnSpc>
            </a:pPr>
            <a:r>
              <a:rPr lang="en-US" sz="1800" dirty="0">
                <a:solidFill>
                  <a:schemeClr val="tx1"/>
                </a:solidFill>
              </a:rPr>
              <a:t>Communication  </a:t>
            </a:r>
            <a:endParaRPr lang="en-US" sz="1800" dirty="0">
              <a:solidFill>
                <a:schemeClr val="tx1"/>
              </a:solidFill>
              <a:ea typeface="+mn-lt"/>
              <a:cs typeface="+mn-lt"/>
            </a:endParaRPr>
          </a:p>
          <a:p>
            <a:pPr lvl="1">
              <a:lnSpc>
                <a:spcPct val="90000"/>
              </a:lnSpc>
            </a:pPr>
            <a:r>
              <a:rPr lang="en-US" sz="1800" dirty="0">
                <a:solidFill>
                  <a:schemeClr val="tx1"/>
                </a:solidFill>
              </a:rPr>
              <a:t>Follow up</a:t>
            </a:r>
            <a:endParaRPr lang="en-US" sz="1800" dirty="0">
              <a:solidFill>
                <a:schemeClr val="tx1"/>
              </a:solidFill>
              <a:ea typeface="+mn-lt"/>
              <a:cs typeface="+mn-lt"/>
            </a:endParaRPr>
          </a:p>
          <a:p>
            <a:pPr marL="742950" indent="-285750">
              <a:lnSpc>
                <a:spcPct val="90000"/>
              </a:lnSpc>
            </a:pPr>
            <a:r>
              <a:rPr lang="en-US" dirty="0">
                <a:solidFill>
                  <a:schemeClr val="tx1"/>
                </a:solidFill>
              </a:rPr>
              <a:t>Monitoring Plan  </a:t>
            </a:r>
            <a:endParaRPr lang="en-US" dirty="0">
              <a:solidFill>
                <a:schemeClr val="tx1"/>
              </a:solidFill>
              <a:ea typeface="+mn-lt"/>
              <a:cs typeface="+mn-lt"/>
            </a:endParaRPr>
          </a:p>
          <a:p>
            <a:pPr>
              <a:lnSpc>
                <a:spcPct val="90000"/>
              </a:lnSpc>
            </a:pPr>
            <a:r>
              <a:rPr lang="en-US" dirty="0">
                <a:solidFill>
                  <a:schemeClr val="tx1"/>
                </a:solidFill>
              </a:rPr>
              <a:t>Develop a plan at the beginning of the program year</a:t>
            </a:r>
            <a:endParaRPr lang="en-US" dirty="0">
              <a:solidFill>
                <a:schemeClr val="tx1"/>
              </a:solidFill>
              <a:ea typeface="+mn-lt"/>
              <a:cs typeface="+mn-lt"/>
            </a:endParaRPr>
          </a:p>
          <a:p>
            <a:pPr>
              <a:lnSpc>
                <a:spcPct val="90000"/>
              </a:lnSpc>
            </a:pPr>
            <a:r>
              <a:rPr lang="en-US" dirty="0">
                <a:solidFill>
                  <a:schemeClr val="tx1"/>
                </a:solidFill>
              </a:rPr>
              <a:t>For subrecipient monitoring, rotate those selected for in-depth monitoring</a:t>
            </a:r>
          </a:p>
          <a:p>
            <a:pPr lvl="1">
              <a:lnSpc>
                <a:spcPct val="90000"/>
              </a:lnSpc>
            </a:pPr>
            <a:r>
              <a:rPr lang="en-US" sz="1800" dirty="0">
                <a:solidFill>
                  <a:schemeClr val="tx1"/>
                </a:solidFill>
              </a:rPr>
              <a:t>Build the parameters into policies and procedures and risk assessment tool</a:t>
            </a:r>
          </a:p>
          <a:p>
            <a:pPr lvl="1">
              <a:lnSpc>
                <a:spcPct val="90000"/>
              </a:lnSpc>
            </a:pPr>
            <a:r>
              <a:rPr lang="en-US" sz="1800" dirty="0">
                <a:solidFill>
                  <a:schemeClr val="tx1"/>
                </a:solidFill>
              </a:rPr>
              <a:t>Extra care to high-risk agencies or programs/projects           </a:t>
            </a:r>
            <a:endParaRPr lang="en-US" sz="1800" dirty="0">
              <a:solidFill>
                <a:schemeClr val="tx1"/>
              </a:solidFill>
              <a:ea typeface="+mn-lt"/>
              <a:cs typeface="+mn-lt"/>
            </a:endParaRPr>
          </a:p>
          <a:p>
            <a:pPr lvl="1">
              <a:lnSpc>
                <a:spcPct val="90000"/>
              </a:lnSpc>
            </a:pPr>
            <a:r>
              <a:rPr lang="en-US" sz="1800" dirty="0">
                <a:solidFill>
                  <a:schemeClr val="tx1"/>
                </a:solidFill>
              </a:rPr>
              <a:t>Agencies new to administering federal funding</a:t>
            </a:r>
            <a:endParaRPr lang="en-US" sz="1800" dirty="0">
              <a:solidFill>
                <a:schemeClr val="tx1"/>
              </a:solidFill>
              <a:ea typeface="+mn-lt"/>
              <a:cs typeface="+mn-lt"/>
            </a:endParaRPr>
          </a:p>
          <a:p>
            <a:pPr lvl="1">
              <a:lnSpc>
                <a:spcPct val="90000"/>
              </a:lnSpc>
            </a:pPr>
            <a:r>
              <a:rPr lang="en-US" sz="1800" dirty="0">
                <a:solidFill>
                  <a:schemeClr val="tx1"/>
                </a:solidFill>
              </a:rPr>
              <a:t> Turnover in key staff positions or change  of direction</a:t>
            </a:r>
            <a:endParaRPr lang="en-US" sz="1800" dirty="0">
              <a:solidFill>
                <a:schemeClr val="tx1"/>
              </a:solidFill>
              <a:ea typeface="+mn-lt"/>
              <a:cs typeface="+mn-lt"/>
            </a:endParaRPr>
          </a:p>
          <a:p>
            <a:pPr lvl="1">
              <a:lnSpc>
                <a:spcPct val="90000"/>
              </a:lnSpc>
            </a:pPr>
            <a:r>
              <a:rPr lang="en-US" sz="1800" dirty="0">
                <a:solidFill>
                  <a:schemeClr val="tx1"/>
                </a:solidFill>
              </a:rPr>
              <a:t> Prior documented compliance problems  </a:t>
            </a:r>
            <a:endParaRPr lang="en-US" sz="1800" dirty="0">
              <a:solidFill>
                <a:schemeClr val="tx1"/>
              </a:solidFill>
              <a:ea typeface="+mn-lt"/>
              <a:cs typeface="+mn-lt"/>
            </a:endParaRPr>
          </a:p>
          <a:p>
            <a:endParaRPr lang="en-US" dirty="0"/>
          </a:p>
        </p:txBody>
      </p:sp>
      <p:sp>
        <p:nvSpPr>
          <p:cNvPr id="7" name="Slide Number Placeholder 3">
            <a:extLst>
              <a:ext uri="{FF2B5EF4-FFF2-40B4-BE49-F238E27FC236}">
                <a16:creationId xmlns:a16="http://schemas.microsoft.com/office/drawing/2014/main" id="{7EFC23E2-E5A0-AD10-5959-8D45D46A7D7A}"/>
              </a:ext>
            </a:extLst>
          </p:cNvPr>
          <p:cNvSpPr>
            <a:spLocks noGrp="1"/>
          </p:cNvSpPr>
          <p:nvPr>
            <p:ph type="sldNum" sz="quarter" idx="12"/>
          </p:nvPr>
        </p:nvSpPr>
        <p:spPr>
          <a:xfrm>
            <a:off x="10352540" y="295729"/>
            <a:ext cx="838199" cy="767687"/>
          </a:xfrm>
        </p:spPr>
        <p:txBody>
          <a:bodyPr>
            <a:normAutofit/>
          </a:bodyPr>
          <a:lstStyle/>
          <a:p>
            <a:pPr>
              <a:spcAft>
                <a:spcPts val="600"/>
              </a:spcAft>
            </a:pPr>
            <a:fld id="{C0718885-FC25-4FFE-B704-89D95DEE8D13}"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1616618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6C9E-E329-240F-6F31-B1A1BB0DFDFE}"/>
              </a:ext>
            </a:extLst>
          </p:cNvPr>
          <p:cNvSpPr>
            <a:spLocks noGrp="1"/>
          </p:cNvSpPr>
          <p:nvPr>
            <p:ph type="title"/>
          </p:nvPr>
        </p:nvSpPr>
        <p:spPr>
          <a:xfrm>
            <a:off x="677334" y="609600"/>
            <a:ext cx="8596668" cy="1049403"/>
          </a:xfrm>
        </p:spPr>
        <p:txBody>
          <a:bodyPr/>
          <a:lstStyle/>
          <a:p>
            <a:pPr algn="ctr"/>
            <a:r>
              <a:rPr lang="en-US" b="1" dirty="0">
                <a:solidFill>
                  <a:schemeClr val="accent2">
                    <a:lumMod val="75000"/>
                  </a:schemeClr>
                </a:solidFill>
              </a:rPr>
              <a:t>PROGRAM REGULATIONS</a:t>
            </a:r>
          </a:p>
        </p:txBody>
      </p:sp>
      <p:sp>
        <p:nvSpPr>
          <p:cNvPr id="3" name="Content Placeholder 2">
            <a:extLst>
              <a:ext uri="{FF2B5EF4-FFF2-40B4-BE49-F238E27FC236}">
                <a16:creationId xmlns:a16="http://schemas.microsoft.com/office/drawing/2014/main" id="{964505D2-7325-1778-704C-E63F904C2CA1}"/>
              </a:ext>
            </a:extLst>
          </p:cNvPr>
          <p:cNvSpPr>
            <a:spLocks noGrp="1"/>
          </p:cNvSpPr>
          <p:nvPr>
            <p:ph sz="half" idx="1"/>
          </p:nvPr>
        </p:nvSpPr>
        <p:spPr>
          <a:xfrm>
            <a:off x="677334" y="1665838"/>
            <a:ext cx="8050207" cy="4375523"/>
          </a:xfrm>
        </p:spPr>
        <p:txBody>
          <a:bodyPr>
            <a:normAutofit/>
          </a:bodyPr>
          <a:lstStyle/>
          <a:p>
            <a:r>
              <a:rPr lang="en-US" dirty="0">
                <a:solidFill>
                  <a:schemeClr val="tx1"/>
                </a:solidFill>
              </a:rPr>
              <a:t>2 CFR Part 200 – Uniform Administrative Requirements, Cost Principles, and Audit</a:t>
            </a:r>
          </a:p>
          <a:p>
            <a:r>
              <a:rPr lang="en-US" dirty="0">
                <a:solidFill>
                  <a:schemeClr val="tx1"/>
                </a:solidFill>
              </a:rPr>
              <a:t>24 CFR Part 92 – HOME Investment Partnerships Program (HOME)</a:t>
            </a:r>
          </a:p>
          <a:p>
            <a:r>
              <a:rPr lang="en-US" dirty="0">
                <a:solidFill>
                  <a:schemeClr val="tx1"/>
                </a:solidFill>
              </a:rPr>
              <a:t>24 CFR Part 500 – Community Development Block Grant (CDBG)</a:t>
            </a:r>
          </a:p>
          <a:p>
            <a:r>
              <a:rPr lang="en-US" dirty="0">
                <a:solidFill>
                  <a:schemeClr val="tx1"/>
                </a:solidFill>
              </a:rPr>
              <a:t>24 CFR Part 570 – Community Development Block Grant Disaster Relief (CDBG-DR)</a:t>
            </a:r>
          </a:p>
          <a:p>
            <a:r>
              <a:rPr lang="en-US" dirty="0">
                <a:solidFill>
                  <a:schemeClr val="tx1"/>
                </a:solidFill>
              </a:rPr>
              <a:t>24 CFR Part 574 – Housing Opportunities for Persons with Aids (HOPWA)</a:t>
            </a:r>
          </a:p>
          <a:p>
            <a:r>
              <a:rPr lang="en-US" dirty="0">
                <a:solidFill>
                  <a:schemeClr val="tx1"/>
                </a:solidFill>
              </a:rPr>
              <a:t>24 CFR Part 576 – Emergency Solutions Grant (ESG)</a:t>
            </a:r>
          </a:p>
        </p:txBody>
      </p:sp>
      <p:sp>
        <p:nvSpPr>
          <p:cNvPr id="5" name="Slide Number Placeholder 4">
            <a:extLst>
              <a:ext uri="{FF2B5EF4-FFF2-40B4-BE49-F238E27FC236}">
                <a16:creationId xmlns:a16="http://schemas.microsoft.com/office/drawing/2014/main" id="{153CF1B6-6581-D57F-8E98-A111FCAABE81}"/>
              </a:ext>
            </a:extLst>
          </p:cNvPr>
          <p:cNvSpPr>
            <a:spLocks noGrp="1"/>
          </p:cNvSpPr>
          <p:nvPr>
            <p:ph type="sldNum" sz="quarter" idx="12"/>
          </p:nvPr>
        </p:nvSpPr>
        <p:spPr/>
        <p:txBody>
          <a:bodyPr/>
          <a:lstStyle/>
          <a:p>
            <a:fld id="{2CF8FB2B-0834-4E69-81CF-5D187DC0C246}" type="slidenum">
              <a:rPr lang="en-US" smtClean="0"/>
              <a:t>25</a:t>
            </a:fld>
            <a:endParaRPr lang="en-US"/>
          </a:p>
        </p:txBody>
      </p:sp>
    </p:spTree>
    <p:extLst>
      <p:ext uri="{BB962C8B-B14F-4D97-AF65-F5344CB8AC3E}">
        <p14:creationId xmlns:p14="http://schemas.microsoft.com/office/powerpoint/2010/main" val="371454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C994-544A-165F-46D2-B089B55799F6}"/>
              </a:ext>
            </a:extLst>
          </p:cNvPr>
          <p:cNvSpPr>
            <a:spLocks noGrp="1"/>
          </p:cNvSpPr>
          <p:nvPr>
            <p:ph type="title"/>
          </p:nvPr>
        </p:nvSpPr>
        <p:spPr/>
        <p:txBody>
          <a:bodyPr/>
          <a:lstStyle/>
          <a:p>
            <a:pPr algn="ctr"/>
            <a:r>
              <a:rPr lang="en-US" b="1" dirty="0">
                <a:solidFill>
                  <a:schemeClr val="accent2">
                    <a:lumMod val="75000"/>
                  </a:schemeClr>
                </a:solidFill>
              </a:rPr>
              <a:t>GENERAL RESOURCES</a:t>
            </a:r>
          </a:p>
        </p:txBody>
      </p:sp>
      <p:sp>
        <p:nvSpPr>
          <p:cNvPr id="3" name="Content Placeholder 2">
            <a:extLst>
              <a:ext uri="{FF2B5EF4-FFF2-40B4-BE49-F238E27FC236}">
                <a16:creationId xmlns:a16="http://schemas.microsoft.com/office/drawing/2014/main" id="{641B9458-9BB3-8049-99F1-00B2380E9C95}"/>
              </a:ext>
            </a:extLst>
          </p:cNvPr>
          <p:cNvSpPr>
            <a:spLocks noGrp="1"/>
          </p:cNvSpPr>
          <p:nvPr>
            <p:ph idx="1"/>
          </p:nvPr>
        </p:nvSpPr>
        <p:spPr>
          <a:xfrm>
            <a:off x="677334" y="1488613"/>
            <a:ext cx="8596668" cy="4645857"/>
          </a:xfrm>
        </p:spPr>
        <p:txBody>
          <a:bodyPr vert="horz" lIns="91440" tIns="45720" rIns="91440" bIns="45720" rtlCol="0" anchor="t">
            <a:normAutofit fontScale="70000" lnSpcReduction="20000"/>
          </a:bodyPr>
          <a:lstStyle/>
          <a:p>
            <a:pPr marL="0" indent="0">
              <a:buNone/>
            </a:pPr>
            <a:r>
              <a:rPr lang="en-US" sz="2600" b="1" dirty="0">
                <a:solidFill>
                  <a:schemeClr val="tx1"/>
                </a:solidFill>
              </a:rPr>
              <a:t>HUD Monitoring Guides, Exhibits, Forms and Checklists</a:t>
            </a:r>
          </a:p>
          <a:p>
            <a:r>
              <a:rPr lang="en-US" sz="2600" dirty="0">
                <a:solidFill>
                  <a:schemeClr val="tx1"/>
                </a:solidFill>
              </a:rPr>
              <a:t>CPD Monitoring Handbook: </a:t>
            </a:r>
            <a:r>
              <a:rPr lang="en-US" sz="2600" dirty="0">
                <a:hlinkClick r:id="rId2"/>
              </a:rPr>
              <a:t>https://www.hud.gov/program_offices/administration/hudclips/handbooks/cpd/6509.2</a:t>
            </a:r>
          </a:p>
          <a:p>
            <a:r>
              <a:rPr lang="en-US" sz="2600" dirty="0">
                <a:solidFill>
                  <a:schemeClr val="tx1"/>
                </a:solidFill>
              </a:rPr>
              <a:t>HUD Risk Analysis – Notice CPD-2023-08: </a:t>
            </a:r>
            <a:r>
              <a:rPr lang="en-US" sz="2600" dirty="0">
                <a:hlinkClick r:id="rId3"/>
              </a:rPr>
              <a:t>https://www.hud.gov/sites/dfiles/OCHCO/documents/2023-08cpdn.pdf</a:t>
            </a:r>
            <a:endParaRPr lang="en-US" sz="2600" dirty="0"/>
          </a:p>
          <a:p>
            <a:r>
              <a:rPr lang="en-US" sz="2600" dirty="0">
                <a:solidFill>
                  <a:schemeClr val="tx1"/>
                </a:solidFill>
              </a:rPr>
              <a:t>HUD Monitoring Desk Guide: </a:t>
            </a:r>
            <a:r>
              <a:rPr lang="en-US" sz="2600" dirty="0">
                <a:hlinkClick r:id="rId4"/>
              </a:rPr>
              <a:t>https://www.hud.gov/sites/documents/DOC_35339.PDF</a:t>
            </a:r>
            <a:endParaRPr lang="en-US" sz="2600" dirty="0"/>
          </a:p>
          <a:p>
            <a:r>
              <a:rPr lang="en-US" sz="2600" dirty="0">
                <a:solidFill>
                  <a:schemeClr val="tx1"/>
                </a:solidFill>
              </a:rPr>
              <a:t>HUD Exchange – CPD Monitoring: </a:t>
            </a:r>
            <a:r>
              <a:rPr lang="en-US" sz="2600" dirty="0">
                <a:hlinkClick r:id="rId5"/>
              </a:rPr>
              <a:t>https://www.hudexchange.info/programs/cpd-monitoring/#monitoring-overview</a:t>
            </a:r>
          </a:p>
          <a:p>
            <a:r>
              <a:rPr lang="en-US" sz="2600" dirty="0">
                <a:solidFill>
                  <a:schemeClr val="tx1"/>
                </a:solidFill>
              </a:rPr>
              <a:t>CPD Monitoring- Crosscutting requirements : </a:t>
            </a:r>
            <a:r>
              <a:rPr lang="en-US" sz="2600" dirty="0">
                <a:hlinkClick r:id="rId6"/>
              </a:rPr>
              <a:t>https://sites.hudexchange.info/cdbg-dr-consolidated-notice/cross-cutting-requirements/</a:t>
            </a:r>
            <a:r>
              <a:rPr lang="en-US" sz="2600" dirty="0"/>
              <a:t> </a:t>
            </a:r>
          </a:p>
          <a:p>
            <a:r>
              <a:rPr lang="en-US" sz="2600" dirty="0">
                <a:solidFill>
                  <a:schemeClr val="tx1"/>
                </a:solidFill>
              </a:rPr>
              <a:t>NCDA forum &amp; your peers!</a:t>
            </a:r>
          </a:p>
          <a:p>
            <a:pPr marL="0" indent="0">
              <a:buNone/>
            </a:pPr>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AE34C01-59B6-97DA-E7D6-356CB75260CD}"/>
              </a:ext>
            </a:extLst>
          </p:cNvPr>
          <p:cNvSpPr>
            <a:spLocks noGrp="1"/>
          </p:cNvSpPr>
          <p:nvPr>
            <p:ph type="sldNum" sz="quarter" idx="12"/>
          </p:nvPr>
        </p:nvSpPr>
        <p:spPr/>
        <p:txBody>
          <a:bodyPr/>
          <a:lstStyle/>
          <a:p>
            <a:fld id="{2CF8FB2B-0834-4E69-81CF-5D187DC0C246}" type="slidenum">
              <a:rPr lang="en-US" smtClean="0"/>
              <a:t>26</a:t>
            </a:fld>
            <a:endParaRPr lang="en-US"/>
          </a:p>
        </p:txBody>
      </p:sp>
    </p:spTree>
    <p:extLst>
      <p:ext uri="{BB962C8B-B14F-4D97-AF65-F5344CB8AC3E}">
        <p14:creationId xmlns:p14="http://schemas.microsoft.com/office/powerpoint/2010/main" val="100112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202C-044E-736B-FAED-AA90F4114236}"/>
              </a:ext>
            </a:extLst>
          </p:cNvPr>
          <p:cNvSpPr>
            <a:spLocks noGrp="1"/>
          </p:cNvSpPr>
          <p:nvPr>
            <p:ph type="title"/>
          </p:nvPr>
        </p:nvSpPr>
        <p:spPr/>
        <p:txBody>
          <a:bodyPr/>
          <a:lstStyle/>
          <a:p>
            <a:pPr algn="ctr"/>
            <a:r>
              <a:rPr lang="en-US" b="1" dirty="0">
                <a:solidFill>
                  <a:schemeClr val="accent2">
                    <a:lumMod val="75000"/>
                  </a:schemeClr>
                </a:solidFill>
              </a:rPr>
              <a:t>CDBG RESOURCES</a:t>
            </a:r>
          </a:p>
        </p:txBody>
      </p:sp>
      <p:sp>
        <p:nvSpPr>
          <p:cNvPr id="3" name="Content Placeholder 2">
            <a:extLst>
              <a:ext uri="{FF2B5EF4-FFF2-40B4-BE49-F238E27FC236}">
                <a16:creationId xmlns:a16="http://schemas.microsoft.com/office/drawing/2014/main" id="{5B1CB063-2850-4477-B362-2652910FFEE4}"/>
              </a:ext>
            </a:extLst>
          </p:cNvPr>
          <p:cNvSpPr>
            <a:spLocks noGrp="1"/>
          </p:cNvSpPr>
          <p:nvPr>
            <p:ph idx="1"/>
          </p:nvPr>
        </p:nvSpPr>
        <p:spPr/>
        <p:txBody>
          <a:bodyPr>
            <a:normAutofit lnSpcReduction="10000"/>
          </a:bodyPr>
          <a:lstStyle/>
          <a:p>
            <a:r>
              <a:rPr lang="en-US" dirty="0">
                <a:solidFill>
                  <a:schemeClr val="tx1"/>
                </a:solidFill>
              </a:rPr>
              <a:t>Basically CDBG- Other Federal Requirements: </a:t>
            </a:r>
            <a:r>
              <a:rPr lang="en-US" dirty="0">
                <a:hlinkClick r:id="rId2"/>
              </a:rPr>
              <a:t>https://www.hudexchange.info/trainings/basically-cdbg-online/other-federal-requirements/</a:t>
            </a:r>
            <a:r>
              <a:rPr lang="en-US" dirty="0"/>
              <a:t> </a:t>
            </a:r>
          </a:p>
          <a:p>
            <a:r>
              <a:rPr lang="en-US" dirty="0">
                <a:solidFill>
                  <a:schemeClr val="tx1"/>
                </a:solidFill>
              </a:rPr>
              <a:t>Guide to National Objectives and Eligible Activities for CDBG Entitlement Communities: </a:t>
            </a:r>
            <a:r>
              <a:rPr lang="en-US" dirty="0">
                <a:hlinkClick r:id="rId3"/>
              </a:rPr>
              <a:t>https://www.hudexchange.info/resource/89/community-development-block-grant-program-cdbg-guide-to-national-objectives-and-eligible-activities-for-entitlement-communities/</a:t>
            </a:r>
            <a:r>
              <a:rPr lang="en-US" dirty="0"/>
              <a:t> </a:t>
            </a:r>
          </a:p>
          <a:p>
            <a:r>
              <a:rPr lang="en-US" dirty="0">
                <a:solidFill>
                  <a:schemeClr val="tx1"/>
                </a:solidFill>
              </a:rPr>
              <a:t>Training CDBG Subrecipients in Administrative Systems: </a:t>
            </a:r>
            <a:r>
              <a:rPr lang="en-US" dirty="0">
                <a:hlinkClick r:id="rId4"/>
              </a:rPr>
              <a:t>https://www.hudexchange.info/resource/2649/training-cdbg-subrecipients-in-administrative-systems/</a:t>
            </a:r>
            <a:r>
              <a:rPr lang="en-US" dirty="0"/>
              <a:t> </a:t>
            </a:r>
          </a:p>
          <a:p>
            <a:r>
              <a:rPr lang="en-US" dirty="0">
                <a:solidFill>
                  <a:schemeClr val="tx1"/>
                </a:solidFill>
              </a:rPr>
              <a:t>Ensuring CDBG Subrecipient Timelines: </a:t>
            </a:r>
            <a:r>
              <a:rPr lang="en-US" dirty="0">
                <a:hlinkClick r:id="rId5"/>
              </a:rPr>
              <a:t>https://www.hudexchange.info/resource/2424/ensuring-cdbg-subrecipient-timelines/</a:t>
            </a:r>
            <a:r>
              <a:rPr lang="en-US" dirty="0"/>
              <a:t> </a:t>
            </a:r>
          </a:p>
        </p:txBody>
      </p:sp>
      <p:sp>
        <p:nvSpPr>
          <p:cNvPr id="4" name="Slide Number Placeholder 3">
            <a:extLst>
              <a:ext uri="{FF2B5EF4-FFF2-40B4-BE49-F238E27FC236}">
                <a16:creationId xmlns:a16="http://schemas.microsoft.com/office/drawing/2014/main" id="{66819ACD-9787-FEAF-F3FA-34D34466D0F5}"/>
              </a:ext>
            </a:extLst>
          </p:cNvPr>
          <p:cNvSpPr>
            <a:spLocks noGrp="1"/>
          </p:cNvSpPr>
          <p:nvPr>
            <p:ph type="sldNum" sz="quarter" idx="12"/>
          </p:nvPr>
        </p:nvSpPr>
        <p:spPr/>
        <p:txBody>
          <a:bodyPr/>
          <a:lstStyle/>
          <a:p>
            <a:fld id="{2CF8FB2B-0834-4E69-81CF-5D187DC0C246}" type="slidenum">
              <a:rPr lang="en-US" smtClean="0"/>
              <a:t>27</a:t>
            </a:fld>
            <a:endParaRPr lang="en-US"/>
          </a:p>
        </p:txBody>
      </p:sp>
    </p:spTree>
    <p:extLst>
      <p:ext uri="{BB962C8B-B14F-4D97-AF65-F5344CB8AC3E}">
        <p14:creationId xmlns:p14="http://schemas.microsoft.com/office/powerpoint/2010/main" val="2152393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1CE2-B7B9-2660-3F07-C271EB483427}"/>
              </a:ext>
            </a:extLst>
          </p:cNvPr>
          <p:cNvSpPr>
            <a:spLocks noGrp="1"/>
          </p:cNvSpPr>
          <p:nvPr>
            <p:ph type="title"/>
          </p:nvPr>
        </p:nvSpPr>
        <p:spPr/>
        <p:txBody>
          <a:bodyPr/>
          <a:lstStyle/>
          <a:p>
            <a:pPr algn="ctr"/>
            <a:r>
              <a:rPr lang="en-US" b="1" dirty="0">
                <a:solidFill>
                  <a:schemeClr val="accent2">
                    <a:lumMod val="75000"/>
                  </a:schemeClr>
                </a:solidFill>
              </a:rPr>
              <a:t>ESG RESOURCES</a:t>
            </a:r>
          </a:p>
        </p:txBody>
      </p:sp>
      <p:sp>
        <p:nvSpPr>
          <p:cNvPr id="3" name="Content Placeholder 2">
            <a:extLst>
              <a:ext uri="{FF2B5EF4-FFF2-40B4-BE49-F238E27FC236}">
                <a16:creationId xmlns:a16="http://schemas.microsoft.com/office/drawing/2014/main" id="{429A1AAC-9B0E-9133-92EC-D873FE7A059A}"/>
              </a:ext>
            </a:extLst>
          </p:cNvPr>
          <p:cNvSpPr>
            <a:spLocks noGrp="1"/>
          </p:cNvSpPr>
          <p:nvPr>
            <p:ph idx="1"/>
          </p:nvPr>
        </p:nvSpPr>
        <p:spPr/>
        <p:txBody>
          <a:bodyPr/>
          <a:lstStyle/>
          <a:p>
            <a:r>
              <a:rPr lang="en-US" dirty="0">
                <a:solidFill>
                  <a:schemeClr val="tx1"/>
                </a:solidFill>
              </a:rPr>
              <a:t>ESG Virtual Binders: </a:t>
            </a:r>
            <a:r>
              <a:rPr lang="en-US" dirty="0">
                <a:hlinkClick r:id="rId2"/>
              </a:rPr>
              <a:t>https://www.hudexchange.info/homelessness-assistance/coc-esg-virtual-binders/</a:t>
            </a:r>
            <a:r>
              <a:rPr lang="en-US" dirty="0"/>
              <a:t> </a:t>
            </a:r>
          </a:p>
          <a:p>
            <a:r>
              <a:rPr lang="en-US" dirty="0">
                <a:solidFill>
                  <a:schemeClr val="tx1"/>
                </a:solidFill>
              </a:rPr>
              <a:t>Emergency Solutions Grant Program: </a:t>
            </a:r>
            <a:r>
              <a:rPr lang="en-US" dirty="0">
                <a:hlinkClick r:id="rId3"/>
              </a:rPr>
              <a:t>https://www.hudexchange.info/programs/esg/</a:t>
            </a:r>
            <a:r>
              <a:rPr lang="en-US" dirty="0"/>
              <a:t> </a:t>
            </a:r>
          </a:p>
        </p:txBody>
      </p:sp>
      <p:sp>
        <p:nvSpPr>
          <p:cNvPr id="4" name="Slide Number Placeholder 3">
            <a:extLst>
              <a:ext uri="{FF2B5EF4-FFF2-40B4-BE49-F238E27FC236}">
                <a16:creationId xmlns:a16="http://schemas.microsoft.com/office/drawing/2014/main" id="{7B7A802B-7CA6-0456-1586-21856DB0FC70}"/>
              </a:ext>
            </a:extLst>
          </p:cNvPr>
          <p:cNvSpPr>
            <a:spLocks noGrp="1"/>
          </p:cNvSpPr>
          <p:nvPr>
            <p:ph type="sldNum" sz="quarter" idx="12"/>
          </p:nvPr>
        </p:nvSpPr>
        <p:spPr/>
        <p:txBody>
          <a:bodyPr/>
          <a:lstStyle/>
          <a:p>
            <a:fld id="{2CF8FB2B-0834-4E69-81CF-5D187DC0C246}" type="slidenum">
              <a:rPr lang="en-US" smtClean="0"/>
              <a:t>28</a:t>
            </a:fld>
            <a:endParaRPr lang="en-US"/>
          </a:p>
        </p:txBody>
      </p:sp>
    </p:spTree>
    <p:extLst>
      <p:ext uri="{BB962C8B-B14F-4D97-AF65-F5344CB8AC3E}">
        <p14:creationId xmlns:p14="http://schemas.microsoft.com/office/powerpoint/2010/main" val="1502952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9193-E353-5B90-5489-ACD07650B276}"/>
              </a:ext>
            </a:extLst>
          </p:cNvPr>
          <p:cNvSpPr>
            <a:spLocks noGrp="1"/>
          </p:cNvSpPr>
          <p:nvPr>
            <p:ph type="title"/>
          </p:nvPr>
        </p:nvSpPr>
        <p:spPr/>
        <p:txBody>
          <a:bodyPr/>
          <a:lstStyle/>
          <a:p>
            <a:pPr algn="ctr"/>
            <a:r>
              <a:rPr lang="en-US" b="1" dirty="0">
                <a:solidFill>
                  <a:schemeClr val="accent2">
                    <a:lumMod val="75000"/>
                  </a:schemeClr>
                </a:solidFill>
              </a:rPr>
              <a:t>HOME RESOURCES </a:t>
            </a:r>
          </a:p>
        </p:txBody>
      </p:sp>
      <p:sp>
        <p:nvSpPr>
          <p:cNvPr id="3" name="Content Placeholder 2">
            <a:extLst>
              <a:ext uri="{FF2B5EF4-FFF2-40B4-BE49-F238E27FC236}">
                <a16:creationId xmlns:a16="http://schemas.microsoft.com/office/drawing/2014/main" id="{19A99591-502B-75FC-C057-9B9F991F48C1}"/>
              </a:ext>
            </a:extLst>
          </p:cNvPr>
          <p:cNvSpPr>
            <a:spLocks noGrp="1"/>
          </p:cNvSpPr>
          <p:nvPr>
            <p:ph idx="1"/>
          </p:nvPr>
        </p:nvSpPr>
        <p:spPr/>
        <p:txBody>
          <a:bodyPr/>
          <a:lstStyle/>
          <a:p>
            <a:r>
              <a:rPr lang="en-US" dirty="0">
                <a:solidFill>
                  <a:schemeClr val="tx1"/>
                </a:solidFill>
              </a:rPr>
              <a:t>Participating Jurisdiction (PJ) Self Assessment Tool: </a:t>
            </a:r>
            <a:r>
              <a:rPr lang="en-US" dirty="0">
                <a:hlinkClick r:id="rId2"/>
              </a:rPr>
              <a:t>https://www.hudexchange.info/resource/6322/home-monitoring-pj-self-assessment-tool/</a:t>
            </a:r>
            <a:r>
              <a:rPr lang="en-US" dirty="0"/>
              <a:t> </a:t>
            </a:r>
          </a:p>
          <a:p>
            <a:r>
              <a:rPr lang="en-US" dirty="0">
                <a:solidFill>
                  <a:schemeClr val="tx1"/>
                </a:solidFill>
              </a:rPr>
              <a:t>HOME Monitoring Tools: </a:t>
            </a:r>
            <a:r>
              <a:rPr lang="en-US" dirty="0">
                <a:hlinkClick r:id="rId3"/>
              </a:rPr>
              <a:t>https://www.hudexchange.info/resource/2467/home-monitoring-tools/</a:t>
            </a:r>
            <a:r>
              <a:rPr lang="en-US" dirty="0"/>
              <a:t> </a:t>
            </a:r>
          </a:p>
        </p:txBody>
      </p:sp>
      <p:sp>
        <p:nvSpPr>
          <p:cNvPr id="4" name="Slide Number Placeholder 3">
            <a:extLst>
              <a:ext uri="{FF2B5EF4-FFF2-40B4-BE49-F238E27FC236}">
                <a16:creationId xmlns:a16="http://schemas.microsoft.com/office/drawing/2014/main" id="{B2535AB6-C41C-87D9-35E1-5934947939D7}"/>
              </a:ext>
            </a:extLst>
          </p:cNvPr>
          <p:cNvSpPr>
            <a:spLocks noGrp="1"/>
          </p:cNvSpPr>
          <p:nvPr>
            <p:ph type="sldNum" sz="quarter" idx="12"/>
          </p:nvPr>
        </p:nvSpPr>
        <p:spPr/>
        <p:txBody>
          <a:bodyPr/>
          <a:lstStyle/>
          <a:p>
            <a:fld id="{2CF8FB2B-0834-4E69-81CF-5D187DC0C246}" type="slidenum">
              <a:rPr lang="en-US" smtClean="0"/>
              <a:t>29</a:t>
            </a:fld>
            <a:endParaRPr lang="en-US"/>
          </a:p>
        </p:txBody>
      </p:sp>
    </p:spTree>
    <p:extLst>
      <p:ext uri="{BB962C8B-B14F-4D97-AF65-F5344CB8AC3E}">
        <p14:creationId xmlns:p14="http://schemas.microsoft.com/office/powerpoint/2010/main" val="83423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97A1-8813-DEF3-DC25-D8D27AAF3FF9}"/>
              </a:ext>
            </a:extLst>
          </p:cNvPr>
          <p:cNvSpPr>
            <a:spLocks noGrp="1"/>
          </p:cNvSpPr>
          <p:nvPr>
            <p:ph type="title"/>
          </p:nvPr>
        </p:nvSpPr>
        <p:spPr>
          <a:xfrm>
            <a:off x="601134" y="388261"/>
            <a:ext cx="3854528" cy="1278466"/>
          </a:xfrm>
        </p:spPr>
        <p:txBody>
          <a:bodyPr>
            <a:normAutofit/>
          </a:bodyPr>
          <a:lstStyle/>
          <a:p>
            <a:pPr algn="ctr"/>
            <a:r>
              <a:rPr lang="en-US" sz="2800" dirty="0">
                <a:solidFill>
                  <a:schemeClr val="accent2"/>
                </a:solidFill>
              </a:rPr>
              <a:t>About Salt Lake City</a:t>
            </a:r>
          </a:p>
        </p:txBody>
      </p:sp>
      <p:pic>
        <p:nvPicPr>
          <p:cNvPr id="7" name="Content Placeholder 6" descr="A city with mountains in the background">
            <a:extLst>
              <a:ext uri="{FF2B5EF4-FFF2-40B4-BE49-F238E27FC236}">
                <a16:creationId xmlns:a16="http://schemas.microsoft.com/office/drawing/2014/main" id="{482E0543-368D-6D0B-28A6-AACE4EB658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9313" y="947058"/>
            <a:ext cx="6738030" cy="4071256"/>
          </a:xfrm>
        </p:spPr>
      </p:pic>
      <p:sp>
        <p:nvSpPr>
          <p:cNvPr id="4" name="Text Placeholder 3">
            <a:extLst>
              <a:ext uri="{FF2B5EF4-FFF2-40B4-BE49-F238E27FC236}">
                <a16:creationId xmlns:a16="http://schemas.microsoft.com/office/drawing/2014/main" id="{E5054681-C9F5-10D3-3834-8E7FAC3C5EB7}"/>
              </a:ext>
            </a:extLst>
          </p:cNvPr>
          <p:cNvSpPr>
            <a:spLocks noGrp="1"/>
          </p:cNvSpPr>
          <p:nvPr>
            <p:ph type="body" sz="half" idx="2"/>
          </p:nvPr>
        </p:nvSpPr>
        <p:spPr>
          <a:xfrm>
            <a:off x="359229" y="1775584"/>
            <a:ext cx="4201885" cy="4265778"/>
          </a:xfrm>
        </p:spPr>
        <p:txBody>
          <a:bodyPr>
            <a:noAutofit/>
          </a:bodyPr>
          <a:lstStyle/>
          <a:p>
            <a:pPr marL="285750" indent="-285750">
              <a:buFont typeface="Arial" panose="020B0604020202020204" pitchFamily="34" charset="0"/>
              <a:buChar char="•"/>
            </a:pPr>
            <a:r>
              <a:rPr lang="en-US" sz="1600" dirty="0"/>
              <a:t>Utah’s Capital City</a:t>
            </a:r>
          </a:p>
          <a:p>
            <a:pPr marL="285750" indent="-285750">
              <a:buFont typeface="Arial" panose="020B0604020202020204" pitchFamily="34" charset="0"/>
              <a:buChar char="•"/>
            </a:pPr>
            <a:r>
              <a:rPr lang="en-US" sz="1600" dirty="0"/>
              <a:t>Population of ~ 200,000 residents</a:t>
            </a:r>
          </a:p>
          <a:p>
            <a:pPr marL="285750" indent="-285750">
              <a:buFont typeface="Arial" panose="020B0604020202020204" pitchFamily="34" charset="0"/>
              <a:buChar char="•"/>
            </a:pPr>
            <a:r>
              <a:rPr lang="en-US" sz="1600" dirty="0"/>
              <a:t>Has been receiving CDBG, HOME &amp; HOPWA funds since their respective inceptions</a:t>
            </a:r>
          </a:p>
          <a:p>
            <a:pPr marL="285750" indent="-285750">
              <a:buFont typeface="Arial" panose="020B0604020202020204" pitchFamily="34" charset="0"/>
              <a:buChar char="•"/>
            </a:pPr>
            <a:r>
              <a:rPr lang="en-US" sz="1600" dirty="0"/>
              <a:t>Receives approximately $5.5M - $6M in HUD funding annually </a:t>
            </a:r>
          </a:p>
          <a:p>
            <a:pPr marL="285750" indent="-285750">
              <a:buFont typeface="Arial" panose="020B0604020202020204" pitchFamily="34" charset="0"/>
              <a:buChar char="•"/>
            </a:pPr>
            <a:r>
              <a:rPr lang="en-US" sz="1600" dirty="0"/>
              <a:t>45-50 programs funded annually</a:t>
            </a:r>
          </a:p>
          <a:p>
            <a:pPr marL="742813" lvl="1" indent="-285750">
              <a:buFont typeface="Arial" panose="020B0604020202020204" pitchFamily="34" charset="0"/>
              <a:buChar char="•"/>
            </a:pPr>
            <a:r>
              <a:rPr lang="en-US" sz="1600" dirty="0"/>
              <a:t>80%-90% are external subrecipients</a:t>
            </a:r>
          </a:p>
          <a:p>
            <a:pPr marL="742813" lvl="1" indent="-285750">
              <a:buFont typeface="Arial" panose="020B0604020202020204" pitchFamily="34" charset="0"/>
              <a:buChar char="•"/>
            </a:pPr>
            <a:r>
              <a:rPr lang="en-US" sz="1600" dirty="0"/>
              <a:t>Internal programs are primarily housing and economic development activities</a:t>
            </a:r>
          </a:p>
        </p:txBody>
      </p:sp>
      <p:sp>
        <p:nvSpPr>
          <p:cNvPr id="5" name="Slide Number Placeholder 4">
            <a:extLst>
              <a:ext uri="{FF2B5EF4-FFF2-40B4-BE49-F238E27FC236}">
                <a16:creationId xmlns:a16="http://schemas.microsoft.com/office/drawing/2014/main" id="{CF932850-C593-3603-6C24-ED7C76C418BE}"/>
              </a:ext>
            </a:extLst>
          </p:cNvPr>
          <p:cNvSpPr>
            <a:spLocks noGrp="1"/>
          </p:cNvSpPr>
          <p:nvPr>
            <p:ph type="sldNum" sz="quarter" idx="12"/>
          </p:nvPr>
        </p:nvSpPr>
        <p:spPr/>
        <p:txBody>
          <a:bodyPr/>
          <a:lstStyle/>
          <a:p>
            <a:fld id="{2CF8FB2B-0834-4E69-81CF-5D187DC0C246}" type="slidenum">
              <a:rPr lang="en-US" smtClean="0"/>
              <a:t>3</a:t>
            </a:fld>
            <a:endParaRPr lang="en-US"/>
          </a:p>
        </p:txBody>
      </p:sp>
    </p:spTree>
    <p:extLst>
      <p:ext uri="{BB962C8B-B14F-4D97-AF65-F5344CB8AC3E}">
        <p14:creationId xmlns:p14="http://schemas.microsoft.com/office/powerpoint/2010/main" val="1563492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82D7-A894-561B-FBE8-A2BD81059E84}"/>
              </a:ext>
            </a:extLst>
          </p:cNvPr>
          <p:cNvSpPr>
            <a:spLocks noGrp="1"/>
          </p:cNvSpPr>
          <p:nvPr>
            <p:ph type="title"/>
          </p:nvPr>
        </p:nvSpPr>
        <p:spPr/>
        <p:txBody>
          <a:bodyPr/>
          <a:lstStyle/>
          <a:p>
            <a:pPr algn="ctr"/>
            <a:r>
              <a:rPr lang="en-US" b="1" dirty="0">
                <a:solidFill>
                  <a:schemeClr val="accent2">
                    <a:lumMod val="75000"/>
                  </a:schemeClr>
                </a:solidFill>
              </a:rPr>
              <a:t>HOPWA RESOURCES</a:t>
            </a:r>
          </a:p>
        </p:txBody>
      </p:sp>
      <p:sp>
        <p:nvSpPr>
          <p:cNvPr id="3" name="Content Placeholder 2">
            <a:extLst>
              <a:ext uri="{FF2B5EF4-FFF2-40B4-BE49-F238E27FC236}">
                <a16:creationId xmlns:a16="http://schemas.microsoft.com/office/drawing/2014/main" id="{6B0A3A6D-E032-D454-6CA4-61A98C00EBA5}"/>
              </a:ext>
            </a:extLst>
          </p:cNvPr>
          <p:cNvSpPr>
            <a:spLocks noGrp="1"/>
          </p:cNvSpPr>
          <p:nvPr>
            <p:ph idx="1"/>
          </p:nvPr>
        </p:nvSpPr>
        <p:spPr/>
        <p:txBody>
          <a:bodyPr/>
          <a:lstStyle/>
          <a:p>
            <a:r>
              <a:rPr lang="en-US" dirty="0">
                <a:solidFill>
                  <a:schemeClr val="tx1"/>
                </a:solidFill>
              </a:rPr>
              <a:t>HOPWA Performance Management and Monitoring: </a:t>
            </a:r>
            <a:r>
              <a:rPr lang="en-US" dirty="0">
                <a:hlinkClick r:id="rId2"/>
              </a:rPr>
              <a:t>https://www.hudexchange.info/programs/hopwa/hopwa-performance-management-and-monitoring/</a:t>
            </a:r>
            <a:r>
              <a:rPr lang="en-US" dirty="0"/>
              <a:t> </a:t>
            </a:r>
          </a:p>
          <a:p>
            <a:r>
              <a:rPr lang="en-US" dirty="0">
                <a:solidFill>
                  <a:schemeClr val="tx1"/>
                </a:solidFill>
              </a:rPr>
              <a:t>HOPWA Program Administration Tool Kit: </a:t>
            </a:r>
            <a:r>
              <a:rPr lang="en-US" dirty="0">
                <a:hlinkClick r:id="rId3"/>
              </a:rPr>
              <a:t>https://www.hudexchange.info/resource/1025/hopwa-program-administration-toolkit/</a:t>
            </a:r>
            <a:r>
              <a:rPr lang="en-US" dirty="0"/>
              <a:t> </a:t>
            </a:r>
          </a:p>
          <a:p>
            <a:r>
              <a:rPr lang="en-US" dirty="0">
                <a:solidFill>
                  <a:schemeClr val="tx1"/>
                </a:solidFill>
              </a:rPr>
              <a:t>HOPWA Grantee Oversight Resource Guide: </a:t>
            </a:r>
            <a:r>
              <a:rPr lang="en-US" dirty="0">
                <a:hlinkClick r:id="rId4"/>
              </a:rPr>
              <a:t>https://www.hudexchange.info/resource/1003/hopwa-grantee-oversight-resource-guide/</a:t>
            </a:r>
            <a:r>
              <a:rPr lang="en-US" dirty="0"/>
              <a:t> </a:t>
            </a:r>
          </a:p>
        </p:txBody>
      </p:sp>
      <p:sp>
        <p:nvSpPr>
          <p:cNvPr id="4" name="Slide Number Placeholder 3">
            <a:extLst>
              <a:ext uri="{FF2B5EF4-FFF2-40B4-BE49-F238E27FC236}">
                <a16:creationId xmlns:a16="http://schemas.microsoft.com/office/drawing/2014/main" id="{E0603970-B9E6-F863-60E2-8F0EEF0B1B62}"/>
              </a:ext>
            </a:extLst>
          </p:cNvPr>
          <p:cNvSpPr>
            <a:spLocks noGrp="1"/>
          </p:cNvSpPr>
          <p:nvPr>
            <p:ph type="sldNum" sz="quarter" idx="12"/>
          </p:nvPr>
        </p:nvSpPr>
        <p:spPr/>
        <p:txBody>
          <a:bodyPr/>
          <a:lstStyle/>
          <a:p>
            <a:fld id="{2CF8FB2B-0834-4E69-81CF-5D187DC0C246}" type="slidenum">
              <a:rPr lang="en-US" smtClean="0"/>
              <a:t>30</a:t>
            </a:fld>
            <a:endParaRPr lang="en-US"/>
          </a:p>
        </p:txBody>
      </p:sp>
    </p:spTree>
    <p:extLst>
      <p:ext uri="{BB962C8B-B14F-4D97-AF65-F5344CB8AC3E}">
        <p14:creationId xmlns:p14="http://schemas.microsoft.com/office/powerpoint/2010/main" val="205602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Isosceles Triangle 205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4" name="Isosceles Triangle 206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Isosceles Triangle 206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0FD7B41-E1F5-459C-A249-BB8922499BB7}"/>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Questions?</a:t>
            </a:r>
          </a:p>
        </p:txBody>
      </p:sp>
      <p:sp>
        <p:nvSpPr>
          <p:cNvPr id="2067" name="Isosceles Triangle 2066">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0" name="Picture 2" descr="images brain questions - Google Search | Powerpoint animation, Animated  clipart, Sculpture lessons">
            <a:extLst>
              <a:ext uri="{FF2B5EF4-FFF2-40B4-BE49-F238E27FC236}">
                <a16:creationId xmlns:a16="http://schemas.microsoft.com/office/drawing/2014/main" id="{C1788D65-827C-D012-00A1-E4F699478D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4" y="1281161"/>
            <a:ext cx="3765692" cy="43036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24F5BA-7154-4323-9F2C-6BF1A406CB32}"/>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2CF8FB2B-0834-4E69-81CF-5D187DC0C246}" type="slidenum">
              <a:rPr lang="en-US" smtClean="0"/>
              <a:pPr defTabSz="914400">
                <a:spcAft>
                  <a:spcPts val="600"/>
                </a:spcAft>
              </a:pPr>
              <a:t>31</a:t>
            </a:fld>
            <a:endParaRPr lang="en-US"/>
          </a:p>
        </p:txBody>
      </p:sp>
      <p:pic>
        <p:nvPicPr>
          <p:cNvPr id="4" name="Picture 3" descr="A logo for a company&#10;&#10;Description automatically generated">
            <a:extLst>
              <a:ext uri="{FF2B5EF4-FFF2-40B4-BE49-F238E27FC236}">
                <a16:creationId xmlns:a16="http://schemas.microsoft.com/office/drawing/2014/main" id="{CF3A84AC-2983-02D0-0465-C3DAB44C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49" y="5854111"/>
            <a:ext cx="1698968" cy="788578"/>
          </a:xfrm>
          <a:prstGeom prst="rect">
            <a:avLst/>
          </a:prstGeom>
        </p:spPr>
      </p:pic>
    </p:spTree>
    <p:extLst>
      <p:ext uri="{BB962C8B-B14F-4D97-AF65-F5344CB8AC3E}">
        <p14:creationId xmlns:p14="http://schemas.microsoft.com/office/powerpoint/2010/main" val="109541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201463F8-3E62-445B-B19A-1AB8BF57D918}"/>
              </a:ext>
            </a:extLst>
          </p:cNvPr>
          <p:cNvSpPr>
            <a:spLocks noGrp="1"/>
          </p:cNvSpPr>
          <p:nvPr>
            <p:ph type="title"/>
          </p:nvPr>
        </p:nvSpPr>
        <p:spPr>
          <a:xfrm>
            <a:off x="7251458" y="2246559"/>
            <a:ext cx="4512989" cy="2769597"/>
          </a:xfrm>
        </p:spPr>
        <p:txBody>
          <a:bodyPr anchor="ctr">
            <a:normAutofit fontScale="90000"/>
          </a:bodyPr>
          <a:lstStyle/>
          <a:p>
            <a:pPr>
              <a:lnSpc>
                <a:spcPct val="150000"/>
              </a:lnSpc>
            </a:pPr>
            <a:r>
              <a:rPr lang="en-US" sz="2400" b="1" dirty="0">
                <a:solidFill>
                  <a:srgbClr val="FFFFFF"/>
                </a:solidFill>
              </a:rPr>
              <a:t>Jessica Deegan</a:t>
            </a:r>
            <a:br>
              <a:rPr lang="en-US" sz="2400" b="1" dirty="0">
                <a:solidFill>
                  <a:srgbClr val="FFFFFF"/>
                </a:solidFill>
              </a:rPr>
            </a:br>
            <a:r>
              <a:rPr lang="en-US" sz="2400" dirty="0">
                <a:solidFill>
                  <a:srgbClr val="FFFFFF"/>
                </a:solidFill>
              </a:rPr>
              <a:t>Grants Compliance Manager</a:t>
            </a:r>
            <a:br>
              <a:rPr lang="en-US" sz="2400" dirty="0">
                <a:solidFill>
                  <a:srgbClr val="FFFFFF"/>
                </a:solidFill>
              </a:rPr>
            </a:br>
            <a:r>
              <a:rPr lang="en-US" sz="1700" dirty="0">
                <a:solidFill>
                  <a:srgbClr val="FFFFFF"/>
                </a:solidFill>
              </a:rPr>
              <a:t>Planning and Economic Development</a:t>
            </a:r>
            <a:br>
              <a:rPr lang="en-US" sz="1700" dirty="0">
                <a:solidFill>
                  <a:srgbClr val="FFFFFF"/>
                </a:solidFill>
              </a:rPr>
            </a:br>
            <a:r>
              <a:rPr lang="en-US" sz="1700" dirty="0">
                <a:solidFill>
                  <a:srgbClr val="FFFFFF"/>
                </a:solidFill>
              </a:rPr>
              <a:t>City of Saint Paul, Minnesota</a:t>
            </a:r>
            <a:br>
              <a:rPr lang="en-US" sz="1700" dirty="0">
                <a:solidFill>
                  <a:srgbClr val="FFFFFF"/>
                </a:solidFill>
              </a:rPr>
            </a:br>
            <a:br>
              <a:rPr lang="en-US" sz="3600" b="1" dirty="0">
                <a:solidFill>
                  <a:srgbClr val="FFFFFF"/>
                </a:solidFill>
              </a:rPr>
            </a:br>
            <a:endParaRPr lang="en-US" dirty="0">
              <a:solidFill>
                <a:srgbClr val="FFFFFF"/>
              </a:solidFill>
            </a:endParaRPr>
          </a:p>
        </p:txBody>
      </p:sp>
      <p:pic>
        <p:nvPicPr>
          <p:cNvPr id="6" name="Picture 5" descr="Logo&#10;&#10;Description automatically generated">
            <a:extLst>
              <a:ext uri="{FF2B5EF4-FFF2-40B4-BE49-F238E27FC236}">
                <a16:creationId xmlns:a16="http://schemas.microsoft.com/office/drawing/2014/main" id="{577EAA0E-64A9-85F2-9276-5B48D77FF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745483"/>
            <a:ext cx="3856774" cy="1455932"/>
          </a:xfrm>
          <a:prstGeom prst="rect">
            <a:avLst/>
          </a:prstGeom>
        </p:spPr>
      </p:pic>
      <p:sp>
        <p:nvSpPr>
          <p:cNvPr id="7" name="Content Placeholder 6">
            <a:extLst>
              <a:ext uri="{FF2B5EF4-FFF2-40B4-BE49-F238E27FC236}">
                <a16:creationId xmlns:a16="http://schemas.microsoft.com/office/drawing/2014/main" id="{C09E212C-8F19-4660-82B6-5313FE4D56C3}"/>
              </a:ext>
            </a:extLst>
          </p:cNvPr>
          <p:cNvSpPr>
            <a:spLocks noGrp="1"/>
          </p:cNvSpPr>
          <p:nvPr>
            <p:ph idx="1"/>
          </p:nvPr>
        </p:nvSpPr>
        <p:spPr>
          <a:xfrm>
            <a:off x="7190395" y="4341503"/>
            <a:ext cx="4512988" cy="3317938"/>
          </a:xfrm>
        </p:spPr>
        <p:txBody>
          <a:bodyPr anchor="t">
            <a:normAutofit/>
          </a:bodyPr>
          <a:lstStyle/>
          <a:p>
            <a:pPr marL="0" indent="0">
              <a:lnSpc>
                <a:spcPct val="90000"/>
              </a:lnSpc>
              <a:buNone/>
            </a:pPr>
            <a:r>
              <a:rPr lang="en-US" sz="1500" dirty="0">
                <a:solidFill>
                  <a:srgbClr val="FFFFFF"/>
                </a:solidFill>
              </a:rPr>
              <a:t>Jessica.Deegan@ci.stpaul.mn.us </a:t>
            </a:r>
          </a:p>
          <a:p>
            <a:pPr marL="0" indent="0">
              <a:lnSpc>
                <a:spcPct val="90000"/>
              </a:lnSpc>
              <a:buNone/>
            </a:pPr>
            <a:endParaRPr lang="en-US" sz="1500" dirty="0">
              <a:solidFill>
                <a:srgbClr val="FFFFFF"/>
              </a:solidFill>
            </a:endParaRPr>
          </a:p>
        </p:txBody>
      </p:sp>
      <p:sp>
        <p:nvSpPr>
          <p:cNvPr id="5" name="Slide Number Placeholder 4">
            <a:extLst>
              <a:ext uri="{FF2B5EF4-FFF2-40B4-BE49-F238E27FC236}">
                <a16:creationId xmlns:a16="http://schemas.microsoft.com/office/drawing/2014/main" id="{6EA797F3-CF9A-43BD-B07F-59D493E082B5}"/>
              </a:ext>
            </a:extLst>
          </p:cNvPr>
          <p:cNvSpPr>
            <a:spLocks noGrp="1"/>
          </p:cNvSpPr>
          <p:nvPr>
            <p:ph type="sldNum" sz="quarter" idx="12"/>
          </p:nvPr>
        </p:nvSpPr>
        <p:spPr>
          <a:xfrm>
            <a:off x="9662553" y="6041362"/>
            <a:ext cx="566186" cy="365125"/>
          </a:xfrm>
        </p:spPr>
        <p:txBody>
          <a:bodyPr>
            <a:normAutofit/>
          </a:bodyPr>
          <a:lstStyle/>
          <a:p>
            <a:pPr>
              <a:spcAft>
                <a:spcPts val="600"/>
              </a:spcAft>
            </a:pPr>
            <a:fld id="{2CF8FB2B-0834-4E69-81CF-5D187DC0C246}" type="slidenum">
              <a:rPr lang="en-US">
                <a:solidFill>
                  <a:srgbClr val="FFFFFF"/>
                </a:solidFill>
              </a:rPr>
              <a:pPr>
                <a:spcAft>
                  <a:spcPts val="600"/>
                </a:spcAft>
              </a:pPr>
              <a:t>4</a:t>
            </a:fld>
            <a:endParaRPr lang="en-US">
              <a:solidFill>
                <a:srgbClr val="FFFFFF"/>
              </a:solidFill>
            </a:endParaRPr>
          </a:p>
        </p:txBody>
      </p:sp>
      <p:pic>
        <p:nvPicPr>
          <p:cNvPr id="2" name="Picture 1" descr="A logo for a company&#10;&#10;Description automatically generated">
            <a:extLst>
              <a:ext uri="{FF2B5EF4-FFF2-40B4-BE49-F238E27FC236}">
                <a16:creationId xmlns:a16="http://schemas.microsoft.com/office/drawing/2014/main" id="{1EEB808E-4A46-8250-082D-AFEC76D20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00" y="5839683"/>
            <a:ext cx="1698968" cy="788578"/>
          </a:xfrm>
          <a:prstGeom prst="rect">
            <a:avLst/>
          </a:prstGeom>
        </p:spPr>
      </p:pic>
    </p:spTree>
    <p:extLst>
      <p:ext uri="{BB962C8B-B14F-4D97-AF65-F5344CB8AC3E}">
        <p14:creationId xmlns:p14="http://schemas.microsoft.com/office/powerpoint/2010/main" val="244862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13">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9" name="Content Placeholder 8" descr="A picture containing text, nature, shore&#10;&#10;Description automatically generated">
            <a:extLst>
              <a:ext uri="{FF2B5EF4-FFF2-40B4-BE49-F238E27FC236}">
                <a16:creationId xmlns:a16="http://schemas.microsoft.com/office/drawing/2014/main" id="{FB314D08-F778-5289-8B4D-C2F4ABF772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964" r="2005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6A497A1-8813-DEF3-DC25-D8D27AAF3FF9}"/>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sz="2800" dirty="0">
                <a:solidFill>
                  <a:schemeClr val="accent2"/>
                </a:solidFill>
              </a:rPr>
              <a:t>About Saint Paul</a:t>
            </a:r>
          </a:p>
        </p:txBody>
      </p:sp>
      <p:sp>
        <p:nvSpPr>
          <p:cNvPr id="4" name="Text Placeholder 3">
            <a:extLst>
              <a:ext uri="{FF2B5EF4-FFF2-40B4-BE49-F238E27FC236}">
                <a16:creationId xmlns:a16="http://schemas.microsoft.com/office/drawing/2014/main" id="{E5054681-C9F5-10D3-3834-8E7FAC3C5EB7}"/>
              </a:ext>
            </a:extLst>
          </p:cNvPr>
          <p:cNvSpPr>
            <a:spLocks noGrp="1"/>
          </p:cNvSpPr>
          <p:nvPr>
            <p:ph type="body" sz="half" idx="2"/>
          </p:nvPr>
        </p:nvSpPr>
        <p:spPr>
          <a:xfrm>
            <a:off x="677334" y="2160589"/>
            <a:ext cx="3851122" cy="3880773"/>
          </a:xfrm>
        </p:spPr>
        <p:txBody>
          <a:bodyPr vert="horz" lIns="91440" tIns="45720" rIns="91440" bIns="45720" rtlCol="0">
            <a:normAutofit/>
          </a:bodyPr>
          <a:lstStyle/>
          <a:p>
            <a:pPr marL="285750" indent="-285750">
              <a:buFont typeface="Wingdings 3" charset="2"/>
              <a:buChar char=""/>
            </a:pPr>
            <a:r>
              <a:rPr lang="en-US" dirty="0"/>
              <a:t>Minnesota’s Capital City</a:t>
            </a:r>
          </a:p>
          <a:p>
            <a:pPr marL="285750" indent="-285750">
              <a:buFont typeface="Wingdings 3" charset="2"/>
              <a:buChar char=""/>
            </a:pPr>
            <a:r>
              <a:rPr lang="en-US" dirty="0"/>
              <a:t>Population of ~ 300,000 residents</a:t>
            </a:r>
          </a:p>
          <a:p>
            <a:pPr marL="285750" indent="-285750">
              <a:buFont typeface="Wingdings 3" charset="2"/>
              <a:buChar char=""/>
            </a:pPr>
            <a:r>
              <a:rPr lang="en-US" dirty="0"/>
              <a:t>Has also been receiving CDBG, HOME &amp; HOPWA funds since their respective inceptions</a:t>
            </a:r>
          </a:p>
          <a:p>
            <a:pPr marL="285750" indent="-285750">
              <a:buFont typeface="Wingdings 3" charset="2"/>
              <a:buChar char=""/>
            </a:pPr>
            <a:r>
              <a:rPr lang="en-US" dirty="0"/>
              <a:t>Receives approximately $10 M in HUD funding annually </a:t>
            </a:r>
          </a:p>
          <a:p>
            <a:pPr marL="285750" indent="-285750">
              <a:buFont typeface="Wingdings 3" charset="2"/>
              <a:buChar char=""/>
            </a:pPr>
            <a:r>
              <a:rPr lang="en-US" dirty="0"/>
              <a:t>Around 30 programs funded annually</a:t>
            </a:r>
          </a:p>
          <a:p>
            <a:pPr marL="742813" lvl="1" indent="-285750">
              <a:buFont typeface="Wingdings 3" charset="2"/>
              <a:buChar char=""/>
            </a:pPr>
            <a:r>
              <a:rPr lang="en-US" dirty="0"/>
              <a:t>Half are external subrecipients</a:t>
            </a:r>
          </a:p>
          <a:p>
            <a:pPr marL="742813" lvl="1" indent="-285750">
              <a:buFont typeface="Wingdings 3" charset="2"/>
              <a:buChar char=""/>
            </a:pPr>
            <a:r>
              <a:rPr lang="en-US" dirty="0"/>
              <a:t>Half are internal programs and projects for housing, economic development, and public facilities (parks)</a:t>
            </a:r>
          </a:p>
        </p:txBody>
      </p:sp>
      <p:cxnSp>
        <p:nvCxnSpPr>
          <p:cNvPr id="31" name="Straight Connector 2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CF932850-C593-3603-6C24-ED7C76C418BE}"/>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CF8FB2B-0834-4E69-81CF-5D187DC0C246}"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5</a:t>
            </a:fld>
            <a:endParaRPr kumimoji="0" lang="en-US" b="0" i="0" u="none" strike="noStrike" cap="none" spc="0" normalizeH="0" baseline="0" noProof="0">
              <a:ln>
                <a:noFill/>
              </a:ln>
              <a:solidFill>
                <a:srgbClr val="FFFFFF"/>
              </a:solidFill>
              <a:effectLst/>
              <a:uLnTx/>
              <a:uFillTx/>
            </a:endParaRPr>
          </a:p>
        </p:txBody>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3444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ject 6"/>
          <p:cNvSpPr txBox="1">
            <a:spLocks noGrp="1"/>
          </p:cNvSpPr>
          <p:nvPr>
            <p:ph type="title"/>
          </p:nvPr>
        </p:nvSpPr>
        <p:spPr>
          <a:xfrm>
            <a:off x="3300873" y="751703"/>
            <a:ext cx="4448432" cy="652743"/>
          </a:xfrm>
          <a:prstGeom prst="rect">
            <a:avLst/>
          </a:prstGeom>
          <a:solidFill>
            <a:schemeClr val="accent1">
              <a:lumMod val="60000"/>
              <a:lumOff val="40000"/>
            </a:schemeClr>
          </a:solidFill>
          <a:scene3d>
            <a:camera prst="orthographicFront"/>
            <a:lightRig rig="threePt" dir="t"/>
          </a:scene3d>
          <a:sp3d prstMaterial="matte"/>
        </p:spPr>
        <p:txBody>
          <a:bodyPr vert="horz" wrap="square" lIns="0" tIns="97790" rIns="0" bIns="0" rtlCol="0" anchor="t">
            <a:spAutoFit/>
          </a:bodyPr>
          <a:lstStyle/>
          <a:p>
            <a:pPr marR="313690" algn="ctr">
              <a:spcBef>
                <a:spcPts val="770"/>
              </a:spcBef>
            </a:pPr>
            <a:r>
              <a:rPr lang="en-US" b="1" u="sng" spc="-280" dirty="0">
                <a:solidFill>
                  <a:schemeClr val="tx1"/>
                </a:solidFill>
                <a:cs typeface="Gill Sans MT"/>
              </a:rPr>
              <a:t>AGENDA</a:t>
            </a:r>
            <a:endParaRPr b="1" u="sng" dirty="0">
              <a:solidFill>
                <a:schemeClr val="tx1"/>
              </a:solidFill>
              <a:cs typeface="Gill Sans MT"/>
            </a:endParaRPr>
          </a:p>
        </p:txBody>
      </p:sp>
      <p:sp>
        <p:nvSpPr>
          <p:cNvPr id="7" name="object 7"/>
          <p:cNvSpPr txBox="1"/>
          <p:nvPr/>
        </p:nvSpPr>
        <p:spPr>
          <a:xfrm>
            <a:off x="1150355" y="1404446"/>
            <a:ext cx="9046028" cy="5028300"/>
          </a:xfrm>
          <a:prstGeom prst="rect">
            <a:avLst/>
          </a:prstGeom>
        </p:spPr>
        <p:txBody>
          <a:bodyPr vert="horz" wrap="square" lIns="0" tIns="140970" rIns="0" bIns="0" rtlCol="0" anchor="t">
            <a:spAutoFit/>
          </a:bodyPr>
          <a:lstStyle/>
          <a:p>
            <a:pPr marL="469900" indent="-457200">
              <a:spcBef>
                <a:spcPts val="1110"/>
              </a:spcBef>
              <a:buClr>
                <a:schemeClr val="accent1">
                  <a:lumMod val="75000"/>
                </a:schemeClr>
              </a:buClr>
              <a:buFont typeface="+mj-lt"/>
              <a:buAutoNum type="arabicPeriod"/>
              <a:tabLst>
                <a:tab pos="469265" algn="l"/>
              </a:tabLst>
            </a:pPr>
            <a:r>
              <a:rPr lang="en-US" sz="2400" spc="-215" dirty="0">
                <a:cs typeface="Trebuchet MS"/>
              </a:rPr>
              <a:t>Purpose of Monitoring</a:t>
            </a:r>
          </a:p>
          <a:p>
            <a:pPr marL="469900" indent="-457200">
              <a:spcBef>
                <a:spcPts val="1110"/>
              </a:spcBef>
              <a:buClr>
                <a:schemeClr val="accent1">
                  <a:lumMod val="75000"/>
                </a:schemeClr>
              </a:buClr>
              <a:buFont typeface="+mj-lt"/>
              <a:buAutoNum type="arabicPeriod"/>
              <a:tabLst>
                <a:tab pos="469265" algn="l"/>
              </a:tabLst>
            </a:pPr>
            <a:r>
              <a:rPr lang="en-US" sz="2400" spc="-215" dirty="0">
                <a:cs typeface="Trebuchet MS"/>
              </a:rPr>
              <a:t>Monitoring Type and Cycle</a:t>
            </a:r>
          </a:p>
          <a:p>
            <a:pPr marL="469900" indent="-457200">
              <a:spcBef>
                <a:spcPts val="1110"/>
              </a:spcBef>
              <a:buClr>
                <a:schemeClr val="accent1">
                  <a:lumMod val="75000"/>
                </a:schemeClr>
              </a:buClr>
              <a:buFont typeface="+mj-lt"/>
              <a:buAutoNum type="arabicPeriod"/>
              <a:tabLst>
                <a:tab pos="469265" algn="l"/>
              </a:tabLst>
            </a:pPr>
            <a:r>
              <a:rPr lang="en-US" sz="2400" spc="-20" dirty="0">
                <a:cs typeface="Trebuchet MS"/>
              </a:rPr>
              <a:t>A Proactive Approach</a:t>
            </a:r>
            <a:endParaRPr lang="en-US" sz="2400" spc="-215" dirty="0">
              <a:cs typeface="Trebuchet MS"/>
            </a:endParaRPr>
          </a:p>
          <a:p>
            <a:pPr marL="469900" indent="-457200">
              <a:spcBef>
                <a:spcPts val="1110"/>
              </a:spcBef>
              <a:buClr>
                <a:schemeClr val="accent1">
                  <a:lumMod val="75000"/>
                </a:schemeClr>
              </a:buClr>
              <a:buFont typeface="+mj-lt"/>
              <a:buAutoNum type="arabicPeriod"/>
              <a:tabLst>
                <a:tab pos="469265" algn="l"/>
              </a:tabLst>
            </a:pPr>
            <a:r>
              <a:rPr sz="2400" spc="-155" dirty="0">
                <a:cs typeface="Trebuchet MS"/>
              </a:rPr>
              <a:t>Risk</a:t>
            </a:r>
            <a:r>
              <a:rPr sz="2400" spc="-220" dirty="0">
                <a:cs typeface="Trebuchet MS"/>
              </a:rPr>
              <a:t> </a:t>
            </a:r>
            <a:r>
              <a:rPr sz="2400" spc="-20" dirty="0">
                <a:cs typeface="Trebuchet MS"/>
              </a:rPr>
              <a:t>Analysis</a:t>
            </a:r>
            <a:endParaRPr lang="en-US" sz="2400" spc="-20" dirty="0">
              <a:cs typeface="Trebuchet MS"/>
            </a:endParaRPr>
          </a:p>
          <a:p>
            <a:pPr marL="469900" indent="-457200">
              <a:spcBef>
                <a:spcPts val="1015"/>
              </a:spcBef>
              <a:buClr>
                <a:schemeClr val="accent1">
                  <a:lumMod val="75000"/>
                </a:schemeClr>
              </a:buClr>
              <a:buFont typeface="+mj-lt"/>
              <a:buAutoNum type="arabicPeriod"/>
              <a:tabLst>
                <a:tab pos="469265" algn="l"/>
              </a:tabLst>
            </a:pPr>
            <a:r>
              <a:rPr sz="2400" spc="-195" dirty="0">
                <a:cs typeface="Trebuchet MS"/>
              </a:rPr>
              <a:t>Monitoring</a:t>
            </a:r>
            <a:r>
              <a:rPr sz="2400" spc="-155" dirty="0">
                <a:cs typeface="Trebuchet MS"/>
              </a:rPr>
              <a:t> </a:t>
            </a:r>
            <a:r>
              <a:rPr lang="en-US" sz="2400" spc="-270" dirty="0">
                <a:cs typeface="Trebuchet MS"/>
              </a:rPr>
              <a:t> Visit  Overview – Strategies for a Successful Monitoring</a:t>
            </a:r>
            <a:endParaRPr sz="2400" dirty="0">
              <a:cs typeface="Trebuchet MS"/>
            </a:endParaRPr>
          </a:p>
          <a:p>
            <a:pPr marL="469900" indent="-457200">
              <a:spcBef>
                <a:spcPts val="1010"/>
              </a:spcBef>
              <a:buClr>
                <a:schemeClr val="accent1">
                  <a:lumMod val="75000"/>
                </a:schemeClr>
              </a:buClr>
              <a:buFont typeface="+mj-lt"/>
              <a:buAutoNum type="arabicPeriod"/>
              <a:tabLst>
                <a:tab pos="469265" algn="l"/>
              </a:tabLst>
            </a:pPr>
            <a:r>
              <a:rPr lang="en-US" sz="2400" spc="-180" dirty="0">
                <a:cs typeface="Trebuchet MS"/>
              </a:rPr>
              <a:t>Monitoring Report &amp; Closeout</a:t>
            </a:r>
          </a:p>
          <a:p>
            <a:pPr marL="469900" indent="-457200">
              <a:spcBef>
                <a:spcPts val="1010"/>
              </a:spcBef>
              <a:buClr>
                <a:schemeClr val="accent1">
                  <a:lumMod val="75000"/>
                </a:schemeClr>
              </a:buClr>
              <a:buFont typeface="+mj-lt"/>
              <a:buAutoNum type="arabicPeriod"/>
              <a:tabLst>
                <a:tab pos="469265" algn="l"/>
              </a:tabLst>
            </a:pPr>
            <a:r>
              <a:rPr sz="2400" spc="-180" dirty="0">
                <a:cs typeface="Trebuchet MS"/>
              </a:rPr>
              <a:t>Findings</a:t>
            </a:r>
            <a:r>
              <a:rPr sz="2400" spc="-210" dirty="0">
                <a:cs typeface="Trebuchet MS"/>
              </a:rPr>
              <a:t> </a:t>
            </a:r>
            <a:r>
              <a:rPr sz="2400" spc="-409" dirty="0">
                <a:cs typeface="Trebuchet MS"/>
              </a:rPr>
              <a:t>&amp;</a:t>
            </a:r>
            <a:r>
              <a:rPr sz="2400" spc="-175" dirty="0">
                <a:cs typeface="Trebuchet MS"/>
              </a:rPr>
              <a:t> </a:t>
            </a:r>
            <a:r>
              <a:rPr sz="2400" spc="-65" dirty="0">
                <a:cs typeface="Trebuchet MS"/>
              </a:rPr>
              <a:t>Concerns</a:t>
            </a:r>
            <a:endParaRPr lang="en-US" sz="2400" spc="-65" dirty="0">
              <a:cs typeface="Trebuchet MS"/>
            </a:endParaRPr>
          </a:p>
          <a:p>
            <a:pPr marL="469900" indent="-457200">
              <a:spcBef>
                <a:spcPts val="1010"/>
              </a:spcBef>
              <a:buClr>
                <a:schemeClr val="accent1">
                  <a:lumMod val="75000"/>
                </a:schemeClr>
              </a:buClr>
              <a:buFont typeface="+mj-lt"/>
              <a:buAutoNum type="arabicPeriod"/>
              <a:tabLst>
                <a:tab pos="469265" algn="l"/>
              </a:tabLst>
            </a:pPr>
            <a:r>
              <a:rPr lang="en-US" sz="2400" spc="-65" dirty="0">
                <a:cs typeface="Trebuchet MS"/>
              </a:rPr>
              <a:t>Ongoing Monitoring Process</a:t>
            </a:r>
          </a:p>
          <a:p>
            <a:pPr marL="469900" indent="-457200">
              <a:spcBef>
                <a:spcPts val="1010"/>
              </a:spcBef>
              <a:buClr>
                <a:schemeClr val="accent1">
                  <a:lumMod val="75000"/>
                </a:schemeClr>
              </a:buClr>
              <a:buFont typeface="+mj-lt"/>
              <a:buAutoNum type="arabicPeriod"/>
              <a:tabLst>
                <a:tab pos="469265" algn="l"/>
              </a:tabLst>
            </a:pPr>
            <a:r>
              <a:rPr lang="en-US" sz="2400" spc="-65" dirty="0">
                <a:cs typeface="Trebuchet MS"/>
              </a:rPr>
              <a:t>Resources</a:t>
            </a:r>
          </a:p>
          <a:p>
            <a:pPr marL="469900" indent="-457200">
              <a:spcBef>
                <a:spcPts val="1010"/>
              </a:spcBef>
              <a:buClr>
                <a:schemeClr val="accent1">
                  <a:lumMod val="75000"/>
                </a:schemeClr>
              </a:buClr>
              <a:buFont typeface="+mj-lt"/>
              <a:buAutoNum type="arabicPeriod"/>
              <a:tabLst>
                <a:tab pos="469265" algn="l"/>
              </a:tabLst>
            </a:pPr>
            <a:r>
              <a:rPr lang="en-US" sz="2400" spc="-65" dirty="0">
                <a:cs typeface="Trebuchet MS"/>
              </a:rPr>
              <a:t>Questions</a:t>
            </a:r>
            <a:endParaRPr sz="2400" dirty="0">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56EF-5638-F1E0-9C93-0CABDCF31163}"/>
              </a:ext>
            </a:extLst>
          </p:cNvPr>
          <p:cNvSpPr>
            <a:spLocks noGrp="1"/>
          </p:cNvSpPr>
          <p:nvPr>
            <p:ph type="title"/>
          </p:nvPr>
        </p:nvSpPr>
        <p:spPr>
          <a:xfrm>
            <a:off x="677334" y="609600"/>
            <a:ext cx="8596668" cy="693906"/>
          </a:xfrm>
        </p:spPr>
        <p:txBody>
          <a:bodyPr/>
          <a:lstStyle/>
          <a:p>
            <a:pPr algn="ctr"/>
            <a:r>
              <a:rPr lang="en-US" b="1" dirty="0">
                <a:solidFill>
                  <a:schemeClr val="accent2">
                    <a:lumMod val="75000"/>
                  </a:schemeClr>
                </a:solidFill>
              </a:rPr>
              <a:t>PURPOSE</a:t>
            </a:r>
          </a:p>
        </p:txBody>
      </p:sp>
      <p:sp>
        <p:nvSpPr>
          <p:cNvPr id="3" name="Content Placeholder 2">
            <a:extLst>
              <a:ext uri="{FF2B5EF4-FFF2-40B4-BE49-F238E27FC236}">
                <a16:creationId xmlns:a16="http://schemas.microsoft.com/office/drawing/2014/main" id="{C9D210B4-6016-C582-E7BE-4DC72ADFDDFC}"/>
              </a:ext>
            </a:extLst>
          </p:cNvPr>
          <p:cNvSpPr>
            <a:spLocks noGrp="1"/>
          </p:cNvSpPr>
          <p:nvPr>
            <p:ph idx="1"/>
          </p:nvPr>
        </p:nvSpPr>
        <p:spPr>
          <a:xfrm>
            <a:off x="677334" y="1449421"/>
            <a:ext cx="8758496" cy="4591941"/>
          </a:xfrm>
        </p:spPr>
        <p:txBody>
          <a:bodyPr vert="horz" lIns="91440" tIns="45720" rIns="91440" bIns="45720" rtlCol="0" anchor="t">
            <a:normAutofit/>
          </a:bodyPr>
          <a:lstStyle/>
          <a:p>
            <a:r>
              <a:rPr lang="en-US" dirty="0">
                <a:solidFill>
                  <a:schemeClr val="tx1"/>
                </a:solidFill>
              </a:rPr>
              <a:t>The primary purpose in conducting monitoring is to review performance, to determine regulatory compliance, and ensure compliance of program requirements for HUD-funded programs.</a:t>
            </a:r>
          </a:p>
          <a:p>
            <a:r>
              <a:rPr lang="en-US" dirty="0">
                <a:solidFill>
                  <a:schemeClr val="tx1"/>
                </a:solidFill>
              </a:rPr>
              <a:t>To assess the organization’s management oversight and internal controls.</a:t>
            </a:r>
          </a:p>
          <a:p>
            <a:r>
              <a:rPr lang="en-US" dirty="0">
                <a:solidFill>
                  <a:schemeClr val="tx1"/>
                </a:solidFill>
              </a:rPr>
              <a:t>To ensure reporting requirements are being met.</a:t>
            </a:r>
          </a:p>
          <a:p>
            <a:r>
              <a:rPr lang="en-US" dirty="0">
                <a:solidFill>
                  <a:schemeClr val="tx1"/>
                </a:solidFill>
              </a:rPr>
              <a:t>To ensure program objectives are being met (e.g. National Objectives)</a:t>
            </a:r>
          </a:p>
          <a:p>
            <a:r>
              <a:rPr lang="en-US" dirty="0">
                <a:solidFill>
                  <a:schemeClr val="tx1"/>
                </a:solidFill>
              </a:rPr>
              <a:t>To determine adherence to written Policies and Procedures.</a:t>
            </a:r>
          </a:p>
          <a:p>
            <a:r>
              <a:rPr lang="en-US" dirty="0">
                <a:solidFill>
                  <a:schemeClr val="tx1"/>
                </a:solidFill>
              </a:rPr>
              <a:t>To review adherence to the Financial Management requirements in 2 CFR part 200.</a:t>
            </a:r>
          </a:p>
          <a:p>
            <a:pPr marL="0" indent="0">
              <a:buNone/>
            </a:pPr>
            <a:endParaRPr lang="en-US" dirty="0">
              <a:solidFill>
                <a:schemeClr val="tx1"/>
              </a:solidFill>
              <a:latin typeface="+mj-lt"/>
            </a:endParaRPr>
          </a:p>
          <a:p>
            <a:pPr marL="0" indent="0">
              <a:buNone/>
            </a:pPr>
            <a:endParaRPr lang="en-US" dirty="0"/>
          </a:p>
        </p:txBody>
      </p:sp>
      <p:sp>
        <p:nvSpPr>
          <p:cNvPr id="4" name="Slide Number Placeholder 3">
            <a:extLst>
              <a:ext uri="{FF2B5EF4-FFF2-40B4-BE49-F238E27FC236}">
                <a16:creationId xmlns:a16="http://schemas.microsoft.com/office/drawing/2014/main" id="{A54A8963-4962-B06F-11BC-6ABE227A89FD}"/>
              </a:ext>
            </a:extLst>
          </p:cNvPr>
          <p:cNvSpPr>
            <a:spLocks noGrp="1"/>
          </p:cNvSpPr>
          <p:nvPr>
            <p:ph type="sldNum" sz="quarter" idx="12"/>
          </p:nvPr>
        </p:nvSpPr>
        <p:spPr/>
        <p:txBody>
          <a:bodyPr/>
          <a:lstStyle/>
          <a:p>
            <a:fld id="{2CF8FB2B-0834-4E69-81CF-5D187DC0C246}" type="slidenum">
              <a:rPr lang="en-US" smtClean="0"/>
              <a:t>7</a:t>
            </a:fld>
            <a:endParaRPr lang="en-US"/>
          </a:p>
        </p:txBody>
      </p:sp>
    </p:spTree>
    <p:extLst>
      <p:ext uri="{BB962C8B-B14F-4D97-AF65-F5344CB8AC3E}">
        <p14:creationId xmlns:p14="http://schemas.microsoft.com/office/powerpoint/2010/main" val="28091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EEB-3951-3A53-F7F6-168725CBBAEA}"/>
              </a:ext>
            </a:extLst>
          </p:cNvPr>
          <p:cNvSpPr>
            <a:spLocks noGrp="1"/>
          </p:cNvSpPr>
          <p:nvPr>
            <p:ph type="title"/>
          </p:nvPr>
        </p:nvSpPr>
        <p:spPr>
          <a:xfrm>
            <a:off x="996518" y="358629"/>
            <a:ext cx="8596668" cy="1320800"/>
          </a:xfrm>
        </p:spPr>
        <p:txBody>
          <a:bodyPr>
            <a:normAutofit/>
          </a:bodyPr>
          <a:lstStyle/>
          <a:p>
            <a:pPr algn="ctr"/>
            <a:r>
              <a:rPr lang="en-US" b="1" dirty="0">
                <a:solidFill>
                  <a:schemeClr val="accent2">
                    <a:lumMod val="75000"/>
                  </a:schemeClr>
                </a:solidFill>
                <a:ea typeface="+mj-lt"/>
                <a:cs typeface="+mj-lt"/>
              </a:rPr>
              <a:t>WHY? WHAT DO WE HOPE TO ACCOMPLISH?</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9C5BDC15-1483-2B6A-FE39-8256862898F0}"/>
              </a:ext>
            </a:extLst>
          </p:cNvPr>
          <p:cNvSpPr>
            <a:spLocks noGrp="1"/>
          </p:cNvSpPr>
          <p:nvPr>
            <p:ph idx="1"/>
          </p:nvPr>
        </p:nvSpPr>
        <p:spPr>
          <a:xfrm>
            <a:off x="4786701" y="1679429"/>
            <a:ext cx="5211979" cy="4936312"/>
          </a:xfrm>
        </p:spPr>
        <p:txBody>
          <a:bodyPr vert="horz" lIns="91440" tIns="45720" rIns="91440" bIns="45720" rtlCol="0" anchor="ctr">
            <a:normAutofit/>
          </a:bodyPr>
          <a:lstStyle/>
          <a:p>
            <a:r>
              <a:rPr lang="en-US" sz="2000" dirty="0">
                <a:solidFill>
                  <a:schemeClr val="tx1"/>
                </a:solidFill>
                <a:ea typeface="+mn-lt"/>
                <a:cs typeface="+mn-lt"/>
              </a:rPr>
              <a:t>To improve and/or reinforce subrecipient performance</a:t>
            </a:r>
            <a:endParaRPr lang="en-US" sz="2000" dirty="0">
              <a:solidFill>
                <a:schemeClr val="tx1"/>
              </a:solidFill>
            </a:endParaRPr>
          </a:p>
          <a:p>
            <a:r>
              <a:rPr lang="en-US" sz="2000" dirty="0">
                <a:solidFill>
                  <a:schemeClr val="tx1"/>
                </a:solidFill>
                <a:ea typeface="+mn-lt"/>
                <a:cs typeface="+mn-lt"/>
              </a:rPr>
              <a:t>To ensure compliance with state and federal regulations</a:t>
            </a:r>
            <a:endParaRPr lang="en-US" sz="2000" dirty="0">
              <a:solidFill>
                <a:schemeClr val="tx1"/>
              </a:solidFill>
            </a:endParaRPr>
          </a:p>
          <a:p>
            <a:r>
              <a:rPr lang="en-US" sz="2000" dirty="0">
                <a:solidFill>
                  <a:schemeClr val="tx1"/>
                </a:solidFill>
                <a:ea typeface="+mn-lt"/>
                <a:cs typeface="+mn-lt"/>
              </a:rPr>
              <a:t>Determine the level of compliance</a:t>
            </a:r>
            <a:endParaRPr lang="en-US" sz="2000" dirty="0">
              <a:solidFill>
                <a:schemeClr val="tx1"/>
              </a:solidFill>
            </a:endParaRPr>
          </a:p>
          <a:p>
            <a:r>
              <a:rPr lang="en-US" sz="2000" dirty="0">
                <a:solidFill>
                  <a:schemeClr val="tx1"/>
                </a:solidFill>
                <a:ea typeface="+mn-lt"/>
                <a:cs typeface="+mn-lt"/>
              </a:rPr>
              <a:t>Address deficiencies and create recommended or required corrective actions</a:t>
            </a:r>
            <a:endParaRPr lang="en-US" sz="2000" dirty="0">
              <a:solidFill>
                <a:schemeClr val="tx1"/>
              </a:solidFill>
            </a:endParaRPr>
          </a:p>
          <a:p>
            <a:r>
              <a:rPr lang="en-US" sz="2000" dirty="0">
                <a:solidFill>
                  <a:schemeClr val="tx1"/>
                </a:solidFill>
                <a:ea typeface="+mn-lt"/>
                <a:cs typeface="+mn-lt"/>
              </a:rPr>
              <a:t>Verify that programs are implemented as intended</a:t>
            </a:r>
          </a:p>
          <a:p>
            <a:r>
              <a:rPr lang="en-US" sz="2000" dirty="0">
                <a:solidFill>
                  <a:schemeClr val="tx1"/>
                </a:solidFill>
                <a:ea typeface="+mn-lt"/>
                <a:cs typeface="+mn-lt"/>
              </a:rPr>
              <a:t>Use monitoring results as a tool to improve programs and subsequently public benefit.</a:t>
            </a:r>
            <a:endParaRPr lang="en-US" sz="2000" dirty="0">
              <a:solidFill>
                <a:schemeClr val="tx1"/>
              </a:solidFill>
            </a:endParaRPr>
          </a:p>
          <a:p>
            <a:pPr marL="0" indent="0">
              <a:buNone/>
            </a:pPr>
            <a:endParaRPr lang="en-US" sz="2000" dirty="0"/>
          </a:p>
        </p:txBody>
      </p:sp>
      <p:sp>
        <p:nvSpPr>
          <p:cNvPr id="6" name="Slide Number Placeholder 3">
            <a:extLst>
              <a:ext uri="{FF2B5EF4-FFF2-40B4-BE49-F238E27FC236}">
                <a16:creationId xmlns:a16="http://schemas.microsoft.com/office/drawing/2014/main" id="{9499014F-59AE-CF55-B96D-021AA4D97FFD}"/>
              </a:ext>
            </a:extLst>
          </p:cNvPr>
          <p:cNvSpPr>
            <a:spLocks noGrp="1"/>
          </p:cNvSpPr>
          <p:nvPr>
            <p:ph type="sldNum" sz="quarter" idx="12"/>
          </p:nvPr>
        </p:nvSpPr>
        <p:spPr>
          <a:xfrm>
            <a:off x="10404174" y="328474"/>
            <a:ext cx="791308" cy="690555"/>
          </a:xfrm>
        </p:spPr>
        <p:txBody>
          <a:bodyPr/>
          <a:lstStyle/>
          <a:p>
            <a:fld id="{C0718885-FC25-4FFE-B704-89D95DEE8D13}" type="slidenum">
              <a:rPr lang="en-US" smtClean="0"/>
              <a:pPr/>
              <a:t>8</a:t>
            </a:fld>
            <a:endParaRPr lang="en-US"/>
          </a:p>
        </p:txBody>
      </p:sp>
      <p:pic>
        <p:nvPicPr>
          <p:cNvPr id="4" name="Picture 4" descr="Text&#10;&#10;Description automatically generated">
            <a:extLst>
              <a:ext uri="{FF2B5EF4-FFF2-40B4-BE49-F238E27FC236}">
                <a16:creationId xmlns:a16="http://schemas.microsoft.com/office/drawing/2014/main" id="{CB8EAFA1-15DC-72DB-2586-0C1CEB8494CA}"/>
              </a:ext>
            </a:extLst>
          </p:cNvPr>
          <p:cNvPicPr>
            <a:picLocks noChangeAspect="1"/>
          </p:cNvPicPr>
          <p:nvPr/>
        </p:nvPicPr>
        <p:blipFill>
          <a:blip r:embed="rId3"/>
          <a:stretch>
            <a:fillRect/>
          </a:stretch>
        </p:blipFill>
        <p:spPr>
          <a:xfrm>
            <a:off x="415605" y="2279724"/>
            <a:ext cx="40895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918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8EBD-47C5-C247-59D0-9C26E8276DD1}"/>
              </a:ext>
            </a:extLst>
          </p:cNvPr>
          <p:cNvSpPr>
            <a:spLocks noGrp="1"/>
          </p:cNvSpPr>
          <p:nvPr>
            <p:ph type="title"/>
          </p:nvPr>
        </p:nvSpPr>
        <p:spPr>
          <a:xfrm>
            <a:off x="786191" y="233820"/>
            <a:ext cx="8596668" cy="865637"/>
          </a:xfrm>
        </p:spPr>
        <p:txBody>
          <a:bodyPr/>
          <a:lstStyle/>
          <a:p>
            <a:pPr algn="ctr"/>
            <a:r>
              <a:rPr lang="en-US" b="1" dirty="0">
                <a:solidFill>
                  <a:schemeClr val="accent2">
                    <a:lumMod val="75000"/>
                  </a:schemeClr>
                </a:solidFill>
              </a:rPr>
              <a:t>MONITORING</a:t>
            </a:r>
          </a:p>
        </p:txBody>
      </p:sp>
      <p:sp>
        <p:nvSpPr>
          <p:cNvPr id="3" name="Content Placeholder 2">
            <a:extLst>
              <a:ext uri="{FF2B5EF4-FFF2-40B4-BE49-F238E27FC236}">
                <a16:creationId xmlns:a16="http://schemas.microsoft.com/office/drawing/2014/main" id="{FCB198D7-F6D7-57BE-63DD-11110E8F4BCC}"/>
              </a:ext>
            </a:extLst>
          </p:cNvPr>
          <p:cNvSpPr>
            <a:spLocks noGrp="1"/>
          </p:cNvSpPr>
          <p:nvPr>
            <p:ph idx="1"/>
          </p:nvPr>
        </p:nvSpPr>
        <p:spPr>
          <a:xfrm>
            <a:off x="221483" y="820853"/>
            <a:ext cx="10294406" cy="5216294"/>
          </a:xfrm>
        </p:spPr>
        <p:txBody>
          <a:bodyPr vert="horz" lIns="91440" tIns="45720" rIns="91440" bIns="45720" rtlCol="0" anchor="t">
            <a:noAutofit/>
          </a:bodyPr>
          <a:lstStyle/>
          <a:p>
            <a:pPr marL="0" indent="0">
              <a:buNone/>
            </a:pPr>
            <a:r>
              <a:rPr lang="en-US" b="1" dirty="0">
                <a:solidFill>
                  <a:schemeClr val="tx1"/>
                </a:solidFill>
                <a:ea typeface="+mn-lt"/>
                <a:cs typeface="+mn-lt"/>
              </a:rPr>
              <a:t>Monitoring and Evaluation</a:t>
            </a:r>
          </a:p>
          <a:p>
            <a:r>
              <a:rPr lang="en-US" sz="1600" dirty="0">
                <a:solidFill>
                  <a:schemeClr val="tx1"/>
                </a:solidFill>
                <a:ea typeface="+mn-lt"/>
                <a:cs typeface="+mn-lt"/>
              </a:rPr>
              <a:t>Two Types of Monitoring Activities Conducted by Grantees:</a:t>
            </a:r>
            <a:endParaRPr lang="en-US" sz="1600" b="1" dirty="0">
              <a:solidFill>
                <a:schemeClr val="tx1"/>
              </a:solidFill>
            </a:endParaRPr>
          </a:p>
          <a:p>
            <a:pPr lvl="1"/>
            <a:r>
              <a:rPr lang="en-US" dirty="0">
                <a:solidFill>
                  <a:schemeClr val="tx1"/>
                </a:solidFill>
                <a:ea typeface="+mn-lt"/>
                <a:cs typeface="+mn-lt"/>
              </a:rPr>
              <a:t>Grantee monitoring of internal programs or projects and self-monitoring of financial management</a:t>
            </a:r>
            <a:endParaRPr lang="en-US" dirty="0">
              <a:solidFill>
                <a:schemeClr val="tx1"/>
              </a:solidFill>
            </a:endParaRPr>
          </a:p>
          <a:p>
            <a:pPr lvl="2" indent="-342900"/>
            <a:r>
              <a:rPr lang="en-US" sz="1600" dirty="0">
                <a:solidFill>
                  <a:schemeClr val="tx1"/>
                </a:solidFill>
                <a:ea typeface="+mn-lt"/>
                <a:cs typeface="+mn-lt"/>
              </a:rPr>
              <a:t>Review performance of internally delivered programs in meeting program goals and complying with federal regulatory and programmatic requirements</a:t>
            </a:r>
            <a:endParaRPr lang="en-US" sz="1600" dirty="0">
              <a:solidFill>
                <a:schemeClr val="tx1"/>
              </a:solidFill>
            </a:endParaRPr>
          </a:p>
          <a:p>
            <a:pPr lvl="2" indent="-342900"/>
            <a:r>
              <a:rPr lang="en-US" sz="1600" dirty="0">
                <a:solidFill>
                  <a:schemeClr val="tx1"/>
                </a:solidFill>
                <a:ea typeface="+mn-lt"/>
                <a:cs typeface="+mn-lt"/>
              </a:rPr>
              <a:t>Identify areas in need of improvement</a:t>
            </a:r>
            <a:endParaRPr lang="en-US" sz="1600" dirty="0">
              <a:solidFill>
                <a:schemeClr val="tx1"/>
              </a:solidFill>
            </a:endParaRPr>
          </a:p>
          <a:p>
            <a:pPr lvl="2" indent="-342900"/>
            <a:r>
              <a:rPr lang="en-US" sz="1600" dirty="0">
                <a:solidFill>
                  <a:schemeClr val="tx1"/>
                </a:solidFill>
                <a:ea typeface="+mn-lt"/>
                <a:cs typeface="+mn-lt"/>
              </a:rPr>
              <a:t>Use HUD templates to conduct an internal self-monitoring of financial practices and adherence to 2 CFR 200</a:t>
            </a:r>
            <a:endParaRPr lang="en-US" sz="1600" dirty="0">
              <a:solidFill>
                <a:schemeClr val="tx1"/>
              </a:solidFill>
            </a:endParaRPr>
          </a:p>
          <a:p>
            <a:pPr lvl="1"/>
            <a:r>
              <a:rPr lang="en-US" dirty="0">
                <a:solidFill>
                  <a:schemeClr val="tx1"/>
                </a:solidFill>
                <a:ea typeface="+mn-lt"/>
                <a:cs typeface="+mn-lt"/>
              </a:rPr>
              <a:t>Grantee monitoring of subrecipients</a:t>
            </a:r>
            <a:endParaRPr lang="en-US" dirty="0">
              <a:solidFill>
                <a:schemeClr val="tx1"/>
              </a:solidFill>
            </a:endParaRPr>
          </a:p>
          <a:p>
            <a:pPr lvl="2" indent="-342900"/>
            <a:r>
              <a:rPr lang="en-US" sz="1600" dirty="0">
                <a:solidFill>
                  <a:schemeClr val="tx1"/>
                </a:solidFill>
                <a:ea typeface="+mn-lt"/>
                <a:cs typeface="+mn-lt"/>
              </a:rPr>
              <a:t>Use HUD templates and checklists to conduct the monitoring</a:t>
            </a:r>
          </a:p>
          <a:p>
            <a:pPr lvl="2" indent="-342900"/>
            <a:r>
              <a:rPr lang="en-US" sz="1600" dirty="0">
                <a:solidFill>
                  <a:schemeClr val="tx1"/>
                </a:solidFill>
                <a:ea typeface="+mn-lt"/>
                <a:cs typeface="+mn-lt"/>
              </a:rPr>
              <a:t>Consider on-site monitoring wherever possible </a:t>
            </a:r>
            <a:endParaRPr lang="en-US" sz="1600" dirty="0">
              <a:solidFill>
                <a:schemeClr val="tx1"/>
              </a:solidFill>
            </a:endParaRPr>
          </a:p>
          <a:p>
            <a:pPr lvl="2" indent="-342900"/>
            <a:r>
              <a:rPr lang="en-US" sz="1600" dirty="0">
                <a:solidFill>
                  <a:schemeClr val="tx1"/>
                </a:solidFill>
                <a:ea typeface="+mn-lt"/>
                <a:cs typeface="+mn-lt"/>
              </a:rPr>
              <a:t>Review compliance with federal regulatory and programmatic requirements</a:t>
            </a:r>
          </a:p>
          <a:p>
            <a:pPr lvl="2" indent="-342900"/>
            <a:r>
              <a:rPr lang="en-US" sz="1600" dirty="0">
                <a:solidFill>
                  <a:schemeClr val="tx1"/>
                </a:solidFill>
                <a:ea typeface="+mn-lt"/>
                <a:cs typeface="+mn-lt"/>
              </a:rPr>
              <a:t>Evaluate performance of program efficiency, effectiveness, and performance.</a:t>
            </a:r>
            <a:endParaRPr lang="en-US" sz="1600" dirty="0">
              <a:solidFill>
                <a:schemeClr val="tx1"/>
              </a:solidFill>
            </a:endParaRPr>
          </a:p>
          <a:p>
            <a:pPr lvl="2" indent="-342900"/>
            <a:r>
              <a:rPr lang="en-US" sz="1600" dirty="0">
                <a:solidFill>
                  <a:schemeClr val="tx1"/>
                </a:solidFill>
                <a:ea typeface="+mn-lt"/>
                <a:cs typeface="+mn-lt"/>
              </a:rPr>
              <a:t>Strengthens working partnership between grantee and subrecipient through ongoing communication and support.</a:t>
            </a:r>
            <a:endParaRPr lang="en-US" sz="1600" dirty="0">
              <a:solidFill>
                <a:schemeClr val="tx1"/>
              </a:solidFill>
            </a:endParaRPr>
          </a:p>
          <a:p>
            <a:endParaRPr lang="en-US" b="1" dirty="0"/>
          </a:p>
        </p:txBody>
      </p:sp>
      <p:sp>
        <p:nvSpPr>
          <p:cNvPr id="4" name="Slide Number Placeholder 3">
            <a:extLst>
              <a:ext uri="{FF2B5EF4-FFF2-40B4-BE49-F238E27FC236}">
                <a16:creationId xmlns:a16="http://schemas.microsoft.com/office/drawing/2014/main" id="{170E1A4D-A703-68D5-FD88-8318E7720E92}"/>
              </a:ext>
            </a:extLst>
          </p:cNvPr>
          <p:cNvSpPr>
            <a:spLocks noGrp="1"/>
          </p:cNvSpPr>
          <p:nvPr>
            <p:ph type="sldNum" sz="quarter" idx="12"/>
          </p:nvPr>
        </p:nvSpPr>
        <p:spPr>
          <a:xfrm>
            <a:off x="10404174" y="328474"/>
            <a:ext cx="791308" cy="690555"/>
          </a:xfrm>
        </p:spPr>
        <p:txBody>
          <a:bodyPr/>
          <a:lstStyle/>
          <a:p>
            <a:fld id="{C0718885-FC25-4FFE-B704-89D95DEE8D13}" type="slidenum">
              <a:rPr lang="en-US" smtClean="0"/>
              <a:pPr/>
              <a:t>9</a:t>
            </a:fld>
            <a:endParaRPr lang="en-US"/>
          </a:p>
        </p:txBody>
      </p:sp>
    </p:spTree>
    <p:extLst>
      <p:ext uri="{BB962C8B-B14F-4D97-AF65-F5344CB8AC3E}">
        <p14:creationId xmlns:p14="http://schemas.microsoft.com/office/powerpoint/2010/main" val="31523417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2075</Words>
  <Application>Microsoft Office PowerPoint</Application>
  <PresentationFormat>Widescreen</PresentationFormat>
  <Paragraphs>289</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Trebuchet MS</vt:lpstr>
      <vt:lpstr>Wingdings 3</vt:lpstr>
      <vt:lpstr>Facet</vt:lpstr>
      <vt:lpstr>Best Practices for Internal and External Monitoring</vt:lpstr>
      <vt:lpstr>Heather Royall Deputy Director Housing Stability Division Salt Lake City Corporation  </vt:lpstr>
      <vt:lpstr>About Salt Lake City</vt:lpstr>
      <vt:lpstr>Jessica Deegan Grants Compliance Manager Planning and Economic Development City of Saint Paul, Minnesota  </vt:lpstr>
      <vt:lpstr>About Saint Paul</vt:lpstr>
      <vt:lpstr>AGENDA</vt:lpstr>
      <vt:lpstr>PURPOSE</vt:lpstr>
      <vt:lpstr>WHY? WHAT DO WE HOPE TO ACCOMPLISH?</vt:lpstr>
      <vt:lpstr>MONITORING</vt:lpstr>
      <vt:lpstr>PowerPoint Presentation</vt:lpstr>
      <vt:lpstr>IDEAL APPROACH!</vt:lpstr>
      <vt:lpstr>FIRST THINGS FIRST...</vt:lpstr>
      <vt:lpstr>RISK ANALYSIS FACTORS</vt:lpstr>
      <vt:lpstr>RISK ANALYSIS FACTORS CONT'D </vt:lpstr>
      <vt:lpstr>RISK ANALYSIS FACTORS CONT'D</vt:lpstr>
      <vt:lpstr>RISK ANALYSIS FACTORS CONT'D</vt:lpstr>
      <vt:lpstr>MONITORING VISIT OVERVIEW</vt:lpstr>
      <vt:lpstr>STRATEGIES FOR A SUCESSFUL MONITORING</vt:lpstr>
      <vt:lpstr>STRATEGIES FOR A SUCCESSFUL MONITORING CONT’D.</vt:lpstr>
      <vt:lpstr>STRATEGIES FOR INTERNAL MONITORING</vt:lpstr>
      <vt:lpstr>MONITORING REPORT</vt:lpstr>
      <vt:lpstr>MONITORING FINDINGS AND CONCERNS</vt:lpstr>
      <vt:lpstr>COMMON AREAS FOR FINDINGS AND CONCERNS</vt:lpstr>
      <vt:lpstr>ONGOING MONITORING PROCESS</vt:lpstr>
      <vt:lpstr>PROGRAM REGULATIONS</vt:lpstr>
      <vt:lpstr>GENERAL RESOURCES</vt:lpstr>
      <vt:lpstr>CDBG RESOURCES</vt:lpstr>
      <vt:lpstr>ESG RESOURCES</vt:lpstr>
      <vt:lpstr>HOME RESOURCES </vt:lpstr>
      <vt:lpstr>HOPWA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Member/First Time Attendee Orientation</dc:title>
  <dc:creator>watson2163</dc:creator>
  <cp:lastModifiedBy>Jessica Deegan</cp:lastModifiedBy>
  <cp:revision>563</cp:revision>
  <dcterms:created xsi:type="dcterms:W3CDTF">2020-06-19T19:41:10Z</dcterms:created>
  <dcterms:modified xsi:type="dcterms:W3CDTF">2024-06-05T16:59:01Z</dcterms:modified>
</cp:coreProperties>
</file>